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55"/>
  </p:notesMasterIdLst>
  <p:sldIdLst>
    <p:sldId id="256" r:id="rId3"/>
    <p:sldId id="258" r:id="rId4"/>
    <p:sldId id="333" r:id="rId5"/>
    <p:sldId id="332" r:id="rId6"/>
    <p:sldId id="262" r:id="rId7"/>
    <p:sldId id="331" r:id="rId8"/>
    <p:sldId id="279" r:id="rId9"/>
    <p:sldId id="313" r:id="rId10"/>
    <p:sldId id="281" r:id="rId11"/>
    <p:sldId id="259" r:id="rId12"/>
    <p:sldId id="263" r:id="rId13"/>
    <p:sldId id="314" r:id="rId14"/>
    <p:sldId id="315" r:id="rId15"/>
    <p:sldId id="316" r:id="rId16"/>
    <p:sldId id="334" r:id="rId17"/>
    <p:sldId id="328" r:id="rId18"/>
    <p:sldId id="367" r:id="rId19"/>
    <p:sldId id="337" r:id="rId20"/>
    <p:sldId id="353" r:id="rId21"/>
    <p:sldId id="354" r:id="rId22"/>
    <p:sldId id="340" r:id="rId23"/>
    <p:sldId id="339" r:id="rId24"/>
    <p:sldId id="323" r:id="rId25"/>
    <p:sldId id="326" r:id="rId26"/>
    <p:sldId id="325" r:id="rId27"/>
    <p:sldId id="327" r:id="rId28"/>
    <p:sldId id="324" r:id="rId29"/>
    <p:sldId id="286" r:id="rId30"/>
    <p:sldId id="335" r:id="rId31"/>
    <p:sldId id="349" r:id="rId32"/>
    <p:sldId id="336" r:id="rId33"/>
    <p:sldId id="347" r:id="rId34"/>
    <p:sldId id="348" r:id="rId35"/>
    <p:sldId id="355" r:id="rId36"/>
    <p:sldId id="346" r:id="rId37"/>
    <p:sldId id="356" r:id="rId38"/>
    <p:sldId id="357" r:id="rId39"/>
    <p:sldId id="358" r:id="rId40"/>
    <p:sldId id="329" r:id="rId41"/>
    <p:sldId id="359" r:id="rId42"/>
    <p:sldId id="338" r:id="rId43"/>
    <p:sldId id="360" r:id="rId44"/>
    <p:sldId id="275" r:id="rId45"/>
    <p:sldId id="342" r:id="rId46"/>
    <p:sldId id="341" r:id="rId47"/>
    <p:sldId id="362" r:id="rId48"/>
    <p:sldId id="363" r:id="rId49"/>
    <p:sldId id="365" r:id="rId50"/>
    <p:sldId id="364" r:id="rId51"/>
    <p:sldId id="270" r:id="rId52"/>
    <p:sldId id="291" r:id="rId53"/>
    <p:sldId id="366" r:id="rId54"/>
  </p:sldIdLst>
  <p:sldSz cx="9144000" cy="5143500" type="screen16x9"/>
  <p:notesSz cx="6858000" cy="9144000"/>
  <p:embeddedFontLst>
    <p:embeddedFont>
      <p:font typeface="Anaheim" panose="03080502040302020200" pitchFamily="66" charset="77"/>
      <p:regular r:id="rId56"/>
    </p:embeddedFont>
    <p:embeddedFont>
      <p:font typeface="Aptos Narrow" panose="020B0004020202020204" pitchFamily="34" charset="0"/>
      <p:regular r:id="rId57"/>
      <p:bold r:id="rId58"/>
      <p:italic r:id="rId59"/>
      <p:boldItalic r:id="rId60"/>
    </p:embeddedFont>
    <p:embeddedFont>
      <p:font typeface="Averia Serif Libre" panose="03080502040302020200" pitchFamily="66" charset="77"/>
      <p:regular r:id="rId56"/>
      <p:bold r:id="rId56"/>
      <p:italic r:id="rId56"/>
      <p:boldItalic r:id="rId61"/>
    </p:embeddedFont>
    <p:embeddedFont>
      <p:font typeface="Baloo 2" panose="03080502040302020200" pitchFamily="66" charset="77"/>
      <p:regular r:id="rId62"/>
      <p:bold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Nunito Light" panose="020F0302020204030204" pitchFamily="34" charset="0"/>
      <p:regular r:id="rId68"/>
      <p: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0000"/>
    <a:srgbClr val="60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7E651A-335D-4C88-8EE7-201DD3C482BE}">
  <a:tblStyle styleId="{267E651A-335D-4C88-8EE7-201DD3C482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174" d="100"/>
          <a:sy n="174" d="100"/>
        </p:scale>
        <p:origin x="-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Burndown</a:t>
            </a:r>
            <a:r>
              <a:rPr lang="en-US" baseline="0"/>
              <a:t> Chart</a:t>
            </a:r>
            <a:endParaRPr lang="en-US"/>
          </a:p>
        </c:rich>
      </c:tx>
      <c:layout>
        <c:manualLayout>
          <c:xMode val="edge"/>
          <c:yMode val="edge"/>
          <c:x val="0.36411723632147769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Number of Days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numRef>
              <c:f>Sheet1!$C$1:$AB$1</c:f>
              <c:numCache>
                <c:formatCode>General</c:formatCode>
                <c:ptCount val="26"/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</c:numCache>
            </c:numRef>
          </c:cat>
          <c:val>
            <c:numRef>
              <c:f>Sheet1!$C$7:$AB$7</c:f>
              <c:numCache>
                <c:formatCode>General</c:formatCode>
                <c:ptCount val="26"/>
                <c:pt idx="0">
                  <c:v>21</c:v>
                </c:pt>
                <c:pt idx="1">
                  <c:v>19</c:v>
                </c:pt>
                <c:pt idx="2">
                  <c:v>17</c:v>
                </c:pt>
                <c:pt idx="5">
                  <c:v>16</c:v>
                </c:pt>
                <c:pt idx="6">
                  <c:v>14</c:v>
                </c:pt>
                <c:pt idx="7">
                  <c:v>13</c:v>
                </c:pt>
                <c:pt idx="8">
                  <c:v>12</c:v>
                </c:pt>
                <c:pt idx="9">
                  <c:v>11</c:v>
                </c:pt>
                <c:pt idx="10">
                  <c:v>10</c:v>
                </c:pt>
                <c:pt idx="12">
                  <c:v>9</c:v>
                </c:pt>
                <c:pt idx="14">
                  <c:v>8</c:v>
                </c:pt>
                <c:pt idx="16">
                  <c:v>7</c:v>
                </c:pt>
                <c:pt idx="17">
                  <c:v>5</c:v>
                </c:pt>
                <c:pt idx="19">
                  <c:v>4</c:v>
                </c:pt>
                <c:pt idx="21">
                  <c:v>3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55-7145-8305-02A435347ABA}"/>
            </c:ext>
          </c:extLst>
        </c:ser>
        <c:ser>
          <c:idx val="1"/>
          <c:order val="1"/>
          <c:tx>
            <c:v>Story Points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numRef>
              <c:f>Sheet1!$C$1:$AB$1</c:f>
              <c:numCache>
                <c:formatCode>General</c:formatCode>
                <c:ptCount val="26"/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</c:numCache>
            </c:numRef>
          </c:cat>
          <c:val>
            <c:numRef>
              <c:f>Sheet1!$C$8:$AB$8</c:f>
              <c:numCache>
                <c:formatCode>General</c:formatCode>
                <c:ptCount val="26"/>
                <c:pt idx="0">
                  <c:v>21</c:v>
                </c:pt>
                <c:pt idx="1">
                  <c:v>20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16</c:v>
                </c:pt>
                <c:pt idx="6">
                  <c:v>15</c:v>
                </c:pt>
                <c:pt idx="7">
                  <c:v>14</c:v>
                </c:pt>
                <c:pt idx="8">
                  <c:v>13</c:v>
                </c:pt>
                <c:pt idx="9">
                  <c:v>12</c:v>
                </c:pt>
                <c:pt idx="10">
                  <c:v>11</c:v>
                </c:pt>
                <c:pt idx="11">
                  <c:v>10</c:v>
                </c:pt>
                <c:pt idx="12">
                  <c:v>9</c:v>
                </c:pt>
                <c:pt idx="13">
                  <c:v>8</c:v>
                </c:pt>
                <c:pt idx="14">
                  <c:v>7</c:v>
                </c:pt>
                <c:pt idx="15">
                  <c:v>6</c:v>
                </c:pt>
                <c:pt idx="16">
                  <c:v>5</c:v>
                </c:pt>
                <c:pt idx="17">
                  <c:v>4</c:v>
                </c:pt>
                <c:pt idx="18">
                  <c:v>3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55-7145-8305-02A435347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75148560"/>
        <c:axId val="1603374127"/>
      </c:lineChart>
      <c:catAx>
        <c:axId val="47514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374127"/>
        <c:crosses val="autoZero"/>
        <c:auto val="1"/>
        <c:lblAlgn val="ctr"/>
        <c:lblOffset val="100"/>
        <c:noMultiLvlLbl val="0"/>
      </c:catAx>
      <c:valAx>
        <c:axId val="160337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148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d9f8ba3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d9f8ba3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30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93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080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d9f8ba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d9f8ba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946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786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854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467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2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0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522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91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135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78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84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55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510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9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867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933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176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18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65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892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2930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073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497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14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7074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361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5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7026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91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3cfbbb9260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3cfbbb9260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3cfbbb9260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3cfbbb9260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284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97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34164" y="1623893"/>
            <a:ext cx="4675800" cy="25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164" y="4128790"/>
            <a:ext cx="4675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66597" y="-1212865"/>
            <a:ext cx="5104500" cy="7569227"/>
          </a:xfrm>
          <a:custGeom>
            <a:avLst/>
            <a:gdLst/>
            <a:ahLst/>
            <a:cxnLst/>
            <a:rect l="l" t="t" r="r" b="b"/>
            <a:pathLst>
              <a:path w="131019" h="194282" extrusionOk="0">
                <a:moveTo>
                  <a:pt x="55074" y="0"/>
                </a:moveTo>
                <a:cubicBezTo>
                  <a:pt x="27771" y="0"/>
                  <a:pt x="0" y="23822"/>
                  <a:pt x="3784" y="58539"/>
                </a:cubicBezTo>
                <a:cubicBezTo>
                  <a:pt x="5481" y="75201"/>
                  <a:pt x="14150" y="90215"/>
                  <a:pt x="16260" y="106812"/>
                </a:cubicBezTo>
                <a:cubicBezTo>
                  <a:pt x="18666" y="124380"/>
                  <a:pt x="9799" y="141043"/>
                  <a:pt x="10739" y="158562"/>
                </a:cubicBezTo>
                <a:cubicBezTo>
                  <a:pt x="10871" y="175191"/>
                  <a:pt x="23314" y="186118"/>
                  <a:pt x="38444" y="190420"/>
                </a:cubicBezTo>
                <a:cubicBezTo>
                  <a:pt x="46126" y="192918"/>
                  <a:pt x="54268" y="194282"/>
                  <a:pt x="62382" y="194282"/>
                </a:cubicBezTo>
                <a:cubicBezTo>
                  <a:pt x="71188" y="194282"/>
                  <a:pt x="79962" y="192675"/>
                  <a:pt x="88085" y="189167"/>
                </a:cubicBezTo>
                <a:cubicBezTo>
                  <a:pt x="115493" y="178603"/>
                  <a:pt x="131018" y="142889"/>
                  <a:pt x="113334" y="117623"/>
                </a:cubicBezTo>
                <a:cubicBezTo>
                  <a:pt x="107796" y="109350"/>
                  <a:pt x="98122" y="104488"/>
                  <a:pt x="93853" y="95308"/>
                </a:cubicBezTo>
                <a:cubicBezTo>
                  <a:pt x="84937" y="73322"/>
                  <a:pt x="110252" y="50891"/>
                  <a:pt x="97133" y="29268"/>
                </a:cubicBezTo>
                <a:cubicBezTo>
                  <a:pt x="88071" y="8790"/>
                  <a:pt x="71659" y="0"/>
                  <a:pt x="55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24323" y="-263272"/>
            <a:ext cx="5062423" cy="6177965"/>
          </a:xfrm>
          <a:custGeom>
            <a:avLst/>
            <a:gdLst/>
            <a:ahLst/>
            <a:cxnLst/>
            <a:rect l="l" t="t" r="r" b="b"/>
            <a:pathLst>
              <a:path w="129939" h="158572" extrusionOk="0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92" y="3530642"/>
            <a:ext cx="1433000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68241">
            <a:off x="331244" y="2116970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65" y="25945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3180" y="-671007"/>
            <a:ext cx="557000" cy="258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864013" y="1815300"/>
            <a:ext cx="278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1"/>
          </p:nvPr>
        </p:nvSpPr>
        <p:spPr>
          <a:xfrm>
            <a:off x="864013" y="2311800"/>
            <a:ext cx="27804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4340994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/>
          <p:nvPr/>
        </p:nvSpPr>
        <p:spPr>
          <a:xfrm rot="5400000" flipH="1">
            <a:off x="-1012010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62926" flipH="1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68240" flipH="1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4939">
            <a:off x="-487465" y="3164667"/>
            <a:ext cx="1432998" cy="226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5240" y="1316438"/>
            <a:ext cx="375620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2246300" y="1506125"/>
            <a:ext cx="46512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1"/>
          </p:nvPr>
        </p:nvSpPr>
        <p:spPr>
          <a:xfrm>
            <a:off x="2246509" y="2446388"/>
            <a:ext cx="465120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/>
          <p:nvPr/>
        </p:nvSpPr>
        <p:spPr>
          <a:xfrm flipH="1">
            <a:off x="5816181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96901" flipH="1">
            <a:off x="679226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334">
            <a:off x="122584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24976" flipH="1">
            <a:off x="8306149" y="413209"/>
            <a:ext cx="326011" cy="41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78026">
            <a:off x="7149795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/>
          <p:nvPr/>
        </p:nvSpPr>
        <p:spPr>
          <a:xfrm flipH="1">
            <a:off x="-2866462" y="219346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 rot="-5400000">
            <a:off x="6525783" y="-457242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114947" y="-332954"/>
            <a:ext cx="486750" cy="1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995331" y="46573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936">
            <a:off x="90028" y="4151678"/>
            <a:ext cx="660244" cy="96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78763">
            <a:off x="8599982" y="203128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1"/>
          </p:nvPr>
        </p:nvSpPr>
        <p:spPr>
          <a:xfrm>
            <a:off x="4428153" y="1793700"/>
            <a:ext cx="3996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2"/>
          </p:nvPr>
        </p:nvSpPr>
        <p:spPr>
          <a:xfrm>
            <a:off x="720050" y="1793700"/>
            <a:ext cx="3708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/>
          <p:nvPr/>
        </p:nvSpPr>
        <p:spPr>
          <a:xfrm rot="5400000" flipH="1">
            <a:off x="-1012010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62926" flipH="1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557823" flipH="1">
            <a:off x="280176" y="3259736"/>
            <a:ext cx="408550" cy="18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8240" flipH="1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/>
          <p:nvPr/>
        </p:nvSpPr>
        <p:spPr>
          <a:xfrm>
            <a:off x="4340994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1573">
            <a:off x="7998566" y="1032033"/>
            <a:ext cx="2014625" cy="25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/>
          <p:nvPr/>
        </p:nvSpPr>
        <p:spPr>
          <a:xfrm rot="10800000">
            <a:off x="-1964087" y="-1517005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0"/>
          <p:cNvSpPr/>
          <p:nvPr/>
        </p:nvSpPr>
        <p:spPr>
          <a:xfrm rot="-5400000" flipH="1">
            <a:off x="6575933" y="2776641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9465" y="268905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829731" y="6889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37074" flipH="1">
            <a:off x="8024748" y="424543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31760" flipH="1">
            <a:off x="8322104" y="24228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921237" flipH="1">
            <a:off x="8537324" y="12099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-408125" y="1558975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34164" y="1623893"/>
            <a:ext cx="4675800" cy="25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4164" y="4128790"/>
            <a:ext cx="4675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766597" y="-1212865"/>
            <a:ext cx="5104500" cy="7569227"/>
          </a:xfrm>
          <a:custGeom>
            <a:avLst/>
            <a:gdLst/>
            <a:ahLst/>
            <a:cxnLst/>
            <a:rect l="l" t="t" r="r" b="b"/>
            <a:pathLst>
              <a:path w="131019" h="194282" extrusionOk="0">
                <a:moveTo>
                  <a:pt x="55074" y="0"/>
                </a:moveTo>
                <a:cubicBezTo>
                  <a:pt x="27771" y="0"/>
                  <a:pt x="0" y="23822"/>
                  <a:pt x="3784" y="58539"/>
                </a:cubicBezTo>
                <a:cubicBezTo>
                  <a:pt x="5481" y="75201"/>
                  <a:pt x="14150" y="90215"/>
                  <a:pt x="16260" y="106812"/>
                </a:cubicBezTo>
                <a:cubicBezTo>
                  <a:pt x="18666" y="124380"/>
                  <a:pt x="9799" y="141043"/>
                  <a:pt x="10739" y="158562"/>
                </a:cubicBezTo>
                <a:cubicBezTo>
                  <a:pt x="10871" y="175191"/>
                  <a:pt x="23314" y="186118"/>
                  <a:pt x="38444" y="190420"/>
                </a:cubicBezTo>
                <a:cubicBezTo>
                  <a:pt x="46126" y="192918"/>
                  <a:pt x="54268" y="194282"/>
                  <a:pt x="62382" y="194282"/>
                </a:cubicBezTo>
                <a:cubicBezTo>
                  <a:pt x="71188" y="194282"/>
                  <a:pt x="79962" y="192675"/>
                  <a:pt x="88085" y="189167"/>
                </a:cubicBezTo>
                <a:cubicBezTo>
                  <a:pt x="115493" y="178603"/>
                  <a:pt x="131018" y="142889"/>
                  <a:pt x="113334" y="117623"/>
                </a:cubicBezTo>
                <a:cubicBezTo>
                  <a:pt x="107796" y="109350"/>
                  <a:pt x="98122" y="104488"/>
                  <a:pt x="93853" y="95308"/>
                </a:cubicBezTo>
                <a:cubicBezTo>
                  <a:pt x="84937" y="73322"/>
                  <a:pt x="110252" y="50891"/>
                  <a:pt x="97133" y="29268"/>
                </a:cubicBezTo>
                <a:cubicBezTo>
                  <a:pt x="88071" y="8790"/>
                  <a:pt x="71659" y="0"/>
                  <a:pt x="55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824323" y="-263272"/>
            <a:ext cx="5062423" cy="6177965"/>
          </a:xfrm>
          <a:custGeom>
            <a:avLst/>
            <a:gdLst/>
            <a:ahLst/>
            <a:cxnLst/>
            <a:rect l="l" t="t" r="r" b="b"/>
            <a:pathLst>
              <a:path w="129939" h="158572" extrusionOk="0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92" y="3530642"/>
            <a:ext cx="1433000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68241">
            <a:off x="331244" y="2116970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65" y="25945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3180" y="-671007"/>
            <a:ext cx="557000" cy="2586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2269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flipH="1">
            <a:off x="-1964087" y="20759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720650" y="2540475"/>
            <a:ext cx="570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38300" y="1827966"/>
            <a:ext cx="10674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720650" y="3293200"/>
            <a:ext cx="5702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5429010" y="-1590046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36945" flipH="1">
            <a:off x="-240423" y="3592785"/>
            <a:ext cx="1712572" cy="212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80760" y="3631837"/>
            <a:ext cx="894600" cy="255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075350" y="4548000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467" y="-465577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3455" y="1603734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68235">
            <a:off x="472999" y="345879"/>
            <a:ext cx="480451" cy="60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748" y="4224275"/>
            <a:ext cx="498059" cy="63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542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421175" y="445025"/>
            <a:ext cx="6301800" cy="12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4923137" y="3167133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715263" y="3167133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715263" y="26865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923137" y="26865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062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-5400000">
            <a:off x="-1712742" y="4383908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34561">
            <a:off x="-236417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23080">
            <a:off x="8390050" y="969609"/>
            <a:ext cx="750251" cy="102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1">
            <a:off x="488194" y="4427912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17342" flipH="1">
            <a:off x="58165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243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1128438" y="1919200"/>
            <a:ext cx="3630600" cy="1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4759038" y="1253900"/>
            <a:ext cx="3256500" cy="3256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7"/>
          <p:cNvSpPr/>
          <p:nvPr/>
        </p:nvSpPr>
        <p:spPr>
          <a:xfrm rot="5400000" flipH="1">
            <a:off x="7351940" y="4171533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2" name="Google Shape;6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534561" flipH="1">
            <a:off x="7931991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8241" flipH="1">
            <a:off x="8266517" y="4364245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7342">
            <a:off x="8513408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744442">
            <a:off x="-511278" y="3779293"/>
            <a:ext cx="2250104" cy="18723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 rot="6342186" flipH="1">
            <a:off x="-1433179" y="-259266"/>
            <a:ext cx="3577039" cy="2377184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835713" flipH="1">
            <a:off x="-50666" y="61161"/>
            <a:ext cx="812052" cy="119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148" flipH="1">
            <a:off x="829728" y="17120"/>
            <a:ext cx="364095" cy="461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59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flipH="1">
            <a:off x="-1964087" y="20759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720650" y="2540475"/>
            <a:ext cx="570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38300" y="1827966"/>
            <a:ext cx="10674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720650" y="3293200"/>
            <a:ext cx="5702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5429010" y="-1590046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36945" flipH="1">
            <a:off x="-240423" y="3592785"/>
            <a:ext cx="1712572" cy="212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80760" y="3631837"/>
            <a:ext cx="894600" cy="255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075350" y="4548000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467" y="-465577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3455" y="1603734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68235">
            <a:off x="472999" y="345879"/>
            <a:ext cx="480451" cy="60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748" y="4224275"/>
            <a:ext cx="498059" cy="6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561800" y="1815375"/>
            <a:ext cx="4020300" cy="15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8"/>
          <p:cNvSpPr/>
          <p:nvPr/>
        </p:nvSpPr>
        <p:spPr>
          <a:xfrm flipH="1">
            <a:off x="-277794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88075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78026">
            <a:off x="7098660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89" flipH="1">
            <a:off x="2876417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334">
            <a:off x="71450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24976" flipH="1">
            <a:off x="8603564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 flipH="1">
            <a:off x="5765047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125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419675" y="1477888"/>
            <a:ext cx="4304700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419675" y="2671888"/>
            <a:ext cx="4304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2"/>
                <a:ea typeface="Baloo 2"/>
                <a:cs typeface="Baloo 2"/>
                <a:sym typeface="Balo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-1939749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514507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3" name="Google Shape;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8850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92862">
            <a:off x="8886562" y="16939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1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89">
            <a:off x="578002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334" flipH="1">
            <a:off x="8551403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201670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410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0" y="68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622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3796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2099750" y="1615325"/>
            <a:ext cx="4944600" cy="14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2099750" y="3031075"/>
            <a:ext cx="49446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5" name="Google Shape;9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96892" y="539500"/>
            <a:ext cx="3911360" cy="4064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 flipH="1">
            <a:off x="-2120145" y="1115328"/>
            <a:ext cx="5062423" cy="6177965"/>
          </a:xfrm>
          <a:custGeom>
            <a:avLst/>
            <a:gdLst/>
            <a:ahLst/>
            <a:cxnLst/>
            <a:rect l="l" t="t" r="r" b="b"/>
            <a:pathLst>
              <a:path w="129939" h="158572" extrusionOk="0">
                <a:moveTo>
                  <a:pt x="92723" y="0"/>
                </a:moveTo>
                <a:cubicBezTo>
                  <a:pt x="82524" y="0"/>
                  <a:pt x="72194" y="2810"/>
                  <a:pt x="66469" y="7591"/>
                </a:cubicBezTo>
                <a:cubicBezTo>
                  <a:pt x="49345" y="24088"/>
                  <a:pt x="65909" y="51068"/>
                  <a:pt x="52905" y="69345"/>
                </a:cubicBezTo>
                <a:cubicBezTo>
                  <a:pt x="36309" y="90078"/>
                  <a:pt x="1" y="91858"/>
                  <a:pt x="10565" y="128199"/>
                </a:cubicBezTo>
                <a:cubicBezTo>
                  <a:pt x="18668" y="149286"/>
                  <a:pt x="42257" y="158571"/>
                  <a:pt x="65582" y="158571"/>
                </a:cubicBezTo>
                <a:cubicBezTo>
                  <a:pt x="79830" y="158571"/>
                  <a:pt x="93980" y="155107"/>
                  <a:pt x="104442" y="148751"/>
                </a:cubicBezTo>
                <a:cubicBezTo>
                  <a:pt x="128801" y="130902"/>
                  <a:pt x="125966" y="96193"/>
                  <a:pt x="129147" y="69213"/>
                </a:cubicBezTo>
                <a:cubicBezTo>
                  <a:pt x="129938" y="48744"/>
                  <a:pt x="129180" y="19984"/>
                  <a:pt x="116852" y="7788"/>
                </a:cubicBezTo>
                <a:cubicBezTo>
                  <a:pt x="111379" y="2379"/>
                  <a:pt x="102106" y="0"/>
                  <a:pt x="927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7" name="Google Shape;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36944" flipH="1">
            <a:off x="-102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71628" y="-2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28438" y="3607525"/>
            <a:ext cx="817389" cy="23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75" flipH="1">
            <a:off x="815539" y="1590706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051212" flipH="1">
            <a:off x="707717" y="2359775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167304">
            <a:off x="719075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155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151268" y="217571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"/>
          </p:nvPr>
        </p:nvSpPr>
        <p:spPr>
          <a:xfrm>
            <a:off x="5810213" y="217571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3"/>
          </p:nvPr>
        </p:nvSpPr>
        <p:spPr>
          <a:xfrm>
            <a:off x="2151268" y="359240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4"/>
          </p:nvPr>
        </p:nvSpPr>
        <p:spPr>
          <a:xfrm>
            <a:off x="5810213" y="359240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 hasCustomPrompt="1"/>
          </p:nvPr>
        </p:nvSpPr>
        <p:spPr>
          <a:xfrm>
            <a:off x="1218246" y="2115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6" hasCustomPrompt="1"/>
          </p:nvPr>
        </p:nvSpPr>
        <p:spPr>
          <a:xfrm>
            <a:off x="1218246" y="3534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 hasCustomPrompt="1"/>
          </p:nvPr>
        </p:nvSpPr>
        <p:spPr>
          <a:xfrm>
            <a:off x="4878771" y="2115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8" hasCustomPrompt="1"/>
          </p:nvPr>
        </p:nvSpPr>
        <p:spPr>
          <a:xfrm>
            <a:off x="4878771" y="3534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2151268" y="192088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810213" y="192088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2151268" y="33376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810213" y="33376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1626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2963188" y="1993000"/>
            <a:ext cx="48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title" idx="2" hasCustomPrompt="1"/>
          </p:nvPr>
        </p:nvSpPr>
        <p:spPr>
          <a:xfrm>
            <a:off x="1635763" y="2307200"/>
            <a:ext cx="1067400" cy="6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1"/>
          </p:nvPr>
        </p:nvSpPr>
        <p:spPr>
          <a:xfrm>
            <a:off x="2963188" y="2745725"/>
            <a:ext cx="48051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-1723645" y="-1590046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4211283" y="20759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193180" y="-671008"/>
            <a:ext cx="557000" cy="258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36944">
            <a:off x="7701923" y="3829984"/>
            <a:ext cx="1539502" cy="191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264636" flipH="1">
            <a:off x="-653479" y="-266850"/>
            <a:ext cx="1432999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9126" y="3327624"/>
            <a:ext cx="894600" cy="255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75">
            <a:off x="8540505" y="14706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531766" flipH="1">
            <a:off x="301160" y="4272528"/>
            <a:ext cx="523380" cy="66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3515" y="4247663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 flipH="1">
            <a:off x="149465" y="1021249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167304" flipH="1">
            <a:off x="7862428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099852">
            <a:off x="1394681" y="247286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515" y="933663"/>
            <a:ext cx="375620" cy="47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0499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2509325" y="2335063"/>
            <a:ext cx="4125300" cy="1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2" hasCustomPrompt="1"/>
          </p:nvPr>
        </p:nvSpPr>
        <p:spPr>
          <a:xfrm>
            <a:off x="4038325" y="1204229"/>
            <a:ext cx="10674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2509325" y="3776559"/>
            <a:ext cx="412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-1939749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892862">
            <a:off x="571487" y="-953061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14115">
            <a:off x="434721" y="101284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334" flipH="1">
            <a:off x="394678" y="4282019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1690545" y="123296"/>
            <a:ext cx="326011" cy="4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514507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7965621" y="1174825"/>
            <a:ext cx="930290" cy="1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96901">
            <a:off x="7605874" y="-72496"/>
            <a:ext cx="1147479" cy="1684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192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1096663" y="865575"/>
            <a:ext cx="27855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1"/>
          </p:nvPr>
        </p:nvSpPr>
        <p:spPr>
          <a:xfrm>
            <a:off x="1096663" y="3161625"/>
            <a:ext cx="2785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>
            <a:spLocks noGrp="1"/>
          </p:cNvSpPr>
          <p:nvPr>
            <p:ph type="pic" idx="2"/>
          </p:nvPr>
        </p:nvSpPr>
        <p:spPr>
          <a:xfrm>
            <a:off x="4279938" y="690300"/>
            <a:ext cx="3767400" cy="376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" name="Google Shape;170;p17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285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864013" y="1815300"/>
            <a:ext cx="278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1"/>
          </p:nvPr>
        </p:nvSpPr>
        <p:spPr>
          <a:xfrm>
            <a:off x="864013" y="2311800"/>
            <a:ext cx="27804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4340994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2" name="Google Shape;182;p18"/>
          <p:cNvSpPr/>
          <p:nvPr/>
        </p:nvSpPr>
        <p:spPr>
          <a:xfrm rot="5400000" flipH="1">
            <a:off x="-1012010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148">
            <a:off x="7947197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62926" flipH="1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68240" flipH="1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4939">
            <a:off x="-487465" y="3164667"/>
            <a:ext cx="1432998" cy="226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5240" y="1316438"/>
            <a:ext cx="375620" cy="47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248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 flipH="1">
            <a:off x="5816181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71259" flipH="1">
            <a:off x="7836028" y="-947519"/>
            <a:ext cx="1146700" cy="32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5643650" y="1821450"/>
            <a:ext cx="278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"/>
          </p:nvPr>
        </p:nvSpPr>
        <p:spPr>
          <a:xfrm>
            <a:off x="5643782" y="2317950"/>
            <a:ext cx="27870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334">
            <a:off x="360709" y="419400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078026" flipH="1">
            <a:off x="7841132" y="3660583"/>
            <a:ext cx="779793" cy="188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7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-5400000">
            <a:off x="-1712742" y="4383908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34561">
            <a:off x="-236417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23080">
            <a:off x="8390050" y="969609"/>
            <a:ext cx="750251" cy="102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1">
            <a:off x="488194" y="4427912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17342" flipH="1">
            <a:off x="58165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2246300" y="1506125"/>
            <a:ext cx="46512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1"/>
          </p:nvPr>
        </p:nvSpPr>
        <p:spPr>
          <a:xfrm>
            <a:off x="2246509" y="2446388"/>
            <a:ext cx="465120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/>
          <p:nvPr/>
        </p:nvSpPr>
        <p:spPr>
          <a:xfrm flipH="1">
            <a:off x="5816181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96901" flipH="1">
            <a:off x="679226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334">
            <a:off x="122584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24976" flipH="1">
            <a:off x="8306149" y="413209"/>
            <a:ext cx="326011" cy="41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78026">
            <a:off x="7149795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8702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/>
          <p:nvPr/>
        </p:nvSpPr>
        <p:spPr>
          <a:xfrm flipH="1">
            <a:off x="-2866462" y="219346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/>
          <p:nvPr/>
        </p:nvSpPr>
        <p:spPr>
          <a:xfrm rot="-5400000">
            <a:off x="6525783" y="-457242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114947" y="-332954"/>
            <a:ext cx="486750" cy="1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995331" y="46573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936">
            <a:off x="90028" y="4151678"/>
            <a:ext cx="660244" cy="96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78763">
            <a:off x="8599982" y="203128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8208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1"/>
          </p:nvPr>
        </p:nvSpPr>
        <p:spPr>
          <a:xfrm>
            <a:off x="4428153" y="1793700"/>
            <a:ext cx="3996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2"/>
          </p:nvPr>
        </p:nvSpPr>
        <p:spPr>
          <a:xfrm>
            <a:off x="720050" y="1793700"/>
            <a:ext cx="3708000" cy="21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/>
          <p:nvPr/>
        </p:nvSpPr>
        <p:spPr>
          <a:xfrm rot="5400000" flipH="1">
            <a:off x="-1012010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62926" flipH="1">
            <a:off x="304222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557823" flipH="1">
            <a:off x="280176" y="3259736"/>
            <a:ext cx="408550" cy="18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8240" flipH="1">
            <a:off x="158702" y="623064"/>
            <a:ext cx="481442" cy="6098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/>
          <p:nvPr/>
        </p:nvSpPr>
        <p:spPr>
          <a:xfrm>
            <a:off x="4340994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434558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1573">
            <a:off x="7998566" y="1032033"/>
            <a:ext cx="2014625" cy="2505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8795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1"/>
          </p:nvPr>
        </p:nvSpPr>
        <p:spPr>
          <a:xfrm>
            <a:off x="937625" y="3167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2"/>
          </p:nvPr>
        </p:nvSpPr>
        <p:spPr>
          <a:xfrm>
            <a:off x="3484350" y="3167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3"/>
          </p:nvPr>
        </p:nvSpPr>
        <p:spPr>
          <a:xfrm>
            <a:off x="6031075" y="3167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4"/>
          </p:nvPr>
        </p:nvSpPr>
        <p:spPr>
          <a:xfrm>
            <a:off x="937625" y="268652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5"/>
          </p:nvPr>
        </p:nvSpPr>
        <p:spPr>
          <a:xfrm>
            <a:off x="3484350" y="268652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6"/>
          </p:nvPr>
        </p:nvSpPr>
        <p:spPr>
          <a:xfrm>
            <a:off x="6031075" y="2686525"/>
            <a:ext cx="2175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32" name="Google Shape;232;p23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8977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1"/>
          </p:nvPr>
        </p:nvSpPr>
        <p:spPr>
          <a:xfrm>
            <a:off x="1439274" y="2350848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2"/>
          </p:nvPr>
        </p:nvSpPr>
        <p:spPr>
          <a:xfrm>
            <a:off x="4780626" y="2350848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3"/>
          </p:nvPr>
        </p:nvSpPr>
        <p:spPr>
          <a:xfrm>
            <a:off x="1439274" y="4079600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4"/>
          </p:nvPr>
        </p:nvSpPr>
        <p:spPr>
          <a:xfrm>
            <a:off x="4780626" y="4079600"/>
            <a:ext cx="29241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5"/>
          </p:nvPr>
        </p:nvSpPr>
        <p:spPr>
          <a:xfrm>
            <a:off x="1439274" y="2046505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6"/>
          </p:nvPr>
        </p:nvSpPr>
        <p:spPr>
          <a:xfrm>
            <a:off x="1439274" y="3771900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7"/>
          </p:nvPr>
        </p:nvSpPr>
        <p:spPr>
          <a:xfrm>
            <a:off x="4780626" y="2046505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8"/>
          </p:nvPr>
        </p:nvSpPr>
        <p:spPr>
          <a:xfrm>
            <a:off x="4780626" y="3771900"/>
            <a:ext cx="292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69" name="Google Shape;269;p25"/>
          <p:cNvSpPr/>
          <p:nvPr/>
        </p:nvSpPr>
        <p:spPr>
          <a:xfrm flipH="1">
            <a:off x="-2302487" y="22803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78763">
            <a:off x="223699" y="1161012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424000" y="1524427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7601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721911" y="2349741"/>
            <a:ext cx="256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2"/>
          </p:nvPr>
        </p:nvSpPr>
        <p:spPr>
          <a:xfrm>
            <a:off x="3291900" y="2349741"/>
            <a:ext cx="256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3"/>
          </p:nvPr>
        </p:nvSpPr>
        <p:spPr>
          <a:xfrm>
            <a:off x="722024" y="4079600"/>
            <a:ext cx="256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4"/>
          </p:nvPr>
        </p:nvSpPr>
        <p:spPr>
          <a:xfrm>
            <a:off x="3291900" y="4079600"/>
            <a:ext cx="256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5"/>
          </p:nvPr>
        </p:nvSpPr>
        <p:spPr>
          <a:xfrm>
            <a:off x="5854239" y="2349741"/>
            <a:ext cx="256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subTitle" idx="6"/>
          </p:nvPr>
        </p:nvSpPr>
        <p:spPr>
          <a:xfrm>
            <a:off x="5854239" y="4079599"/>
            <a:ext cx="256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6"/>
          <p:cNvSpPr txBox="1">
            <a:spLocks noGrp="1"/>
          </p:cNvSpPr>
          <p:nvPr>
            <p:ph type="subTitle" idx="7"/>
          </p:nvPr>
        </p:nvSpPr>
        <p:spPr>
          <a:xfrm>
            <a:off x="719961" y="2038150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8"/>
          </p:nvPr>
        </p:nvSpPr>
        <p:spPr>
          <a:xfrm>
            <a:off x="3289950" y="2038150"/>
            <a:ext cx="256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9"/>
          </p:nvPr>
        </p:nvSpPr>
        <p:spPr>
          <a:xfrm>
            <a:off x="5852139" y="2038150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3"/>
          </p:nvPr>
        </p:nvSpPr>
        <p:spPr>
          <a:xfrm>
            <a:off x="720073" y="3771901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14"/>
          </p:nvPr>
        </p:nvSpPr>
        <p:spPr>
          <a:xfrm>
            <a:off x="3289950" y="3771901"/>
            <a:ext cx="25641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15"/>
          </p:nvPr>
        </p:nvSpPr>
        <p:spPr>
          <a:xfrm>
            <a:off x="5852139" y="3771901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 rot="1083288" flipH="1">
            <a:off x="-399459" y="3856831"/>
            <a:ext cx="2677097" cy="17791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757043" y="472137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85830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/>
          <p:nvPr/>
        </p:nvSpPr>
        <p:spPr>
          <a:xfrm rot="10800000">
            <a:off x="-1964087" y="-1517005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30"/>
          <p:cNvSpPr/>
          <p:nvPr/>
        </p:nvSpPr>
        <p:spPr>
          <a:xfrm rot="-5400000" flipH="1">
            <a:off x="6575933" y="2776641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9465" y="268905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99852">
            <a:off x="829731" y="6889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37074" flipH="1">
            <a:off x="8024748" y="4245434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31760" flipH="1">
            <a:off x="8322104" y="242288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921237" flipH="1">
            <a:off x="8537324" y="12099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-408125" y="1558975"/>
            <a:ext cx="1114601" cy="25064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81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1128438" y="1919200"/>
            <a:ext cx="3630600" cy="1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4759038" y="1253900"/>
            <a:ext cx="3256500" cy="3256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7"/>
          <p:cNvSpPr/>
          <p:nvPr/>
        </p:nvSpPr>
        <p:spPr>
          <a:xfrm rot="5400000" flipH="1">
            <a:off x="7351940" y="4171533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534561" flipH="1">
            <a:off x="7931991" y="3972142"/>
            <a:ext cx="1432999" cy="22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8241" flipH="1">
            <a:off x="8266517" y="4364245"/>
            <a:ext cx="297661" cy="37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7342">
            <a:off x="8513408" y="3422457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744442">
            <a:off x="-511278" y="3779293"/>
            <a:ext cx="2250104" cy="18723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 rot="6342186" flipH="1">
            <a:off x="-1433179" y="-259266"/>
            <a:ext cx="3577039" cy="2377184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835713" flipH="1">
            <a:off x="-50666" y="61161"/>
            <a:ext cx="812052" cy="119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148" flipH="1">
            <a:off x="829728" y="17120"/>
            <a:ext cx="364095" cy="46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561800" y="1815375"/>
            <a:ext cx="4020300" cy="15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8"/>
          <p:cNvSpPr/>
          <p:nvPr/>
        </p:nvSpPr>
        <p:spPr>
          <a:xfrm flipH="1">
            <a:off x="-277794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88075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78026">
            <a:off x="7098660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89" flipH="1">
            <a:off x="2876417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334">
            <a:off x="71450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24976" flipH="1">
            <a:off x="8603564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 flipH="1">
            <a:off x="5765047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419675" y="1477888"/>
            <a:ext cx="4304700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419675" y="2671888"/>
            <a:ext cx="4304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loo 2"/>
                <a:ea typeface="Baloo 2"/>
                <a:cs typeface="Baloo 2"/>
                <a:sym typeface="Balo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-1939749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514507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8850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92862">
            <a:off x="8886562" y="16939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1" y="40509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89">
            <a:off x="578002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334" flipH="1">
            <a:off x="8551403" y="452156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201670" y="1795121"/>
            <a:ext cx="326011" cy="41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0" y="68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622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151268" y="217571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"/>
          </p:nvPr>
        </p:nvSpPr>
        <p:spPr>
          <a:xfrm>
            <a:off x="5810213" y="217571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3"/>
          </p:nvPr>
        </p:nvSpPr>
        <p:spPr>
          <a:xfrm>
            <a:off x="2151268" y="359240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4"/>
          </p:nvPr>
        </p:nvSpPr>
        <p:spPr>
          <a:xfrm>
            <a:off x="5810213" y="359240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 hasCustomPrompt="1"/>
          </p:nvPr>
        </p:nvSpPr>
        <p:spPr>
          <a:xfrm>
            <a:off x="1218246" y="2115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6" hasCustomPrompt="1"/>
          </p:nvPr>
        </p:nvSpPr>
        <p:spPr>
          <a:xfrm>
            <a:off x="1218246" y="3534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 hasCustomPrompt="1"/>
          </p:nvPr>
        </p:nvSpPr>
        <p:spPr>
          <a:xfrm>
            <a:off x="4878771" y="21152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8" hasCustomPrompt="1"/>
          </p:nvPr>
        </p:nvSpPr>
        <p:spPr>
          <a:xfrm>
            <a:off x="4878771" y="3534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2151268" y="192088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810213" y="192088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2151268" y="33376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810213" y="33376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ia Serif Libre"/>
              <a:buNone/>
              <a:defRPr sz="2400"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/>
          <p:nvPr/>
        </p:nvSpPr>
        <p:spPr>
          <a:xfrm flipH="1">
            <a:off x="-1964087" y="2172991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465" y="353460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148" flipH="1">
            <a:off x="829731" y="462112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8125" y="108577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/>
          <p:nvPr/>
        </p:nvSpPr>
        <p:spPr>
          <a:xfrm rot="-5400000">
            <a:off x="6575933" y="-2667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2509325" y="2335063"/>
            <a:ext cx="4125300" cy="1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2" hasCustomPrompt="1"/>
          </p:nvPr>
        </p:nvSpPr>
        <p:spPr>
          <a:xfrm>
            <a:off x="4038325" y="1204229"/>
            <a:ext cx="10674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2509325" y="3776559"/>
            <a:ext cx="412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-1939749" y="-1270171"/>
            <a:ext cx="5305947" cy="3779721"/>
          </a:xfrm>
          <a:custGeom>
            <a:avLst/>
            <a:gdLst/>
            <a:ahLst/>
            <a:cxnLst/>
            <a:rect l="l" t="t" r="r" b="b"/>
            <a:pathLst>
              <a:path w="138772" h="98855" extrusionOk="0">
                <a:moveTo>
                  <a:pt x="105901" y="1"/>
                </a:moveTo>
                <a:cubicBezTo>
                  <a:pt x="91900" y="1"/>
                  <a:pt x="78421" y="9122"/>
                  <a:pt x="66980" y="16930"/>
                </a:cubicBezTo>
                <a:cubicBezTo>
                  <a:pt x="55739" y="25237"/>
                  <a:pt x="41253" y="23605"/>
                  <a:pt x="28793" y="28484"/>
                </a:cubicBezTo>
                <a:cubicBezTo>
                  <a:pt x="3725" y="39279"/>
                  <a:pt x="0" y="79459"/>
                  <a:pt x="21030" y="95743"/>
                </a:cubicBezTo>
                <a:cubicBezTo>
                  <a:pt x="24237" y="98016"/>
                  <a:pt x="29214" y="98855"/>
                  <a:pt x="34544" y="98855"/>
                </a:cubicBezTo>
                <a:cubicBezTo>
                  <a:pt x="41814" y="98855"/>
                  <a:pt x="49742" y="97293"/>
                  <a:pt x="54734" y="95677"/>
                </a:cubicBezTo>
                <a:cubicBezTo>
                  <a:pt x="85290" y="87123"/>
                  <a:pt x="86658" y="51194"/>
                  <a:pt x="114198" y="42278"/>
                </a:cubicBezTo>
                <a:cubicBezTo>
                  <a:pt x="136777" y="38290"/>
                  <a:pt x="138771" y="12266"/>
                  <a:pt x="118879" y="2872"/>
                </a:cubicBezTo>
                <a:cubicBezTo>
                  <a:pt x="114533" y="858"/>
                  <a:pt x="110192" y="1"/>
                  <a:pt x="105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892862">
            <a:off x="571487" y="-953061"/>
            <a:ext cx="642748" cy="29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14115">
            <a:off x="434721" y="1012844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334" flipH="1">
            <a:off x="394678" y="4282019"/>
            <a:ext cx="508392" cy="64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24976">
            <a:off x="1690545" y="123296"/>
            <a:ext cx="326011" cy="4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5145079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7965621" y="1174825"/>
            <a:ext cx="930290" cy="1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96901">
            <a:off x="7605874" y="-72496"/>
            <a:ext cx="1147479" cy="168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1" r:id="rId9"/>
    <p:sldLayoutId id="2147483664" r:id="rId10"/>
    <p:sldLayoutId id="2147483666" r:id="rId11"/>
    <p:sldLayoutId id="2147483667" r:id="rId12"/>
    <p:sldLayoutId id="2147483668" r:id="rId13"/>
    <p:sldLayoutId id="214748367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13953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19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19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htmw/2024S-neon-nomads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74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44.xml"/><Relationship Id="rId9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2.png"/><Relationship Id="rId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>
            <a:spLocks noGrp="1"/>
          </p:cNvSpPr>
          <p:nvPr>
            <p:ph type="ctrTitle"/>
          </p:nvPr>
        </p:nvSpPr>
        <p:spPr>
          <a:xfrm>
            <a:off x="2273955" y="1849453"/>
            <a:ext cx="4675800" cy="1154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accent3"/>
                </a:solidFill>
              </a:rPr>
              <a:t>Kitchen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Sync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0" name="Google Shape;370;p35"/>
          <p:cNvSpPr txBox="1">
            <a:spLocks noGrp="1"/>
          </p:cNvSpPr>
          <p:nvPr>
            <p:ph type="subTitle" idx="1"/>
          </p:nvPr>
        </p:nvSpPr>
        <p:spPr>
          <a:xfrm>
            <a:off x="2234100" y="3151281"/>
            <a:ext cx="4675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</a:t>
            </a:r>
            <a:r>
              <a:rPr lang="en-US" sz="2000" dirty="0">
                <a:solidFill>
                  <a:srgbClr val="60B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Nomads 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2787" y="255383"/>
            <a:ext cx="2532018" cy="21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480" y="1221823"/>
            <a:ext cx="2014625" cy="21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063" y="388709"/>
            <a:ext cx="894600" cy="13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75">
            <a:off x="7763630" y="951531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640" y="4484263"/>
            <a:ext cx="375620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67304" flipH="1">
            <a:off x="7862428" y="3082294"/>
            <a:ext cx="556999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148" flipH="1">
            <a:off x="1394681" y="4254970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7650" y="512981"/>
            <a:ext cx="1148700" cy="10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956252" y="994024"/>
            <a:ext cx="5212979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Personas</a:t>
            </a:r>
            <a:endParaRPr sz="72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8065" y="2078219"/>
            <a:ext cx="4304700" cy="671100"/>
          </a:xfrm>
        </p:spPr>
        <p:txBody>
          <a:bodyPr/>
          <a:lstStyle/>
          <a:p>
            <a:pPr algn="l"/>
            <a:r>
              <a:rPr lang="en-US" dirty="0"/>
              <a:t>	A persona is an imaginary client that personifies the traits of a subset of your customers. For the purpose of creating your product or service, the Persona provides useful information about those clients' demographics. Their objectives, driving forces, and constraints.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16314">
            <a:off x="3707017" y="336074"/>
            <a:ext cx="1319215" cy="936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5988" y="377815"/>
            <a:ext cx="1155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6EFEB"/>
              </a:buClr>
              <a:buSzPts val="6000"/>
            </a:pPr>
            <a:r>
              <a:rPr lang="en" sz="4800" dirty="0">
                <a:solidFill>
                  <a:srgbClr val="FEE0C4"/>
                </a:solidFill>
                <a:latin typeface="Averia Serif Libre"/>
                <a:sym typeface="Averia Serif Libre"/>
              </a:rPr>
              <a:t>06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 1</a:t>
            </a:r>
            <a:endParaRPr dirty="0"/>
          </a:p>
        </p:txBody>
      </p:sp>
      <p:sp>
        <p:nvSpPr>
          <p:cNvPr id="463" name="Google Shape;463;p42"/>
          <p:cNvSpPr txBox="1">
            <a:spLocks noGrp="1"/>
          </p:cNvSpPr>
          <p:nvPr>
            <p:ph type="subTitle" idx="1"/>
          </p:nvPr>
        </p:nvSpPr>
        <p:spPr>
          <a:xfrm>
            <a:off x="994176" y="1201555"/>
            <a:ext cx="1906357" cy="281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</a:rPr>
              <a:t>Cael </a:t>
            </a:r>
            <a:br>
              <a:rPr lang="en-US" sz="2000" dirty="0">
                <a:effectLst/>
              </a:rPr>
            </a:br>
            <a:r>
              <a:rPr lang="en-US" sz="1200" dirty="0">
                <a:effectLst/>
              </a:rPr>
              <a:t>21 years old, 	</a:t>
            </a:r>
            <a:br>
              <a:rPr lang="en-US" sz="1200" dirty="0">
                <a:effectLst/>
              </a:rPr>
            </a:br>
            <a:r>
              <a:rPr lang="en-US" sz="1200" dirty="0">
                <a:effectLst/>
              </a:rPr>
              <a:t>freshman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Background:</a:t>
            </a:r>
            <a:br>
              <a:rPr lang="en-US" sz="1100" dirty="0"/>
            </a:br>
            <a:r>
              <a:rPr lang="en-US" sz="1050" dirty="0">
                <a:effectLst/>
              </a:rPr>
              <a:t>A freshman at Pace University from a low-income family living in a dormitory. He’s on a tight budget and needs to make his grocery shopping as efficient as possible.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/>
          </a:p>
        </p:txBody>
      </p:sp>
      <p:pic>
        <p:nvPicPr>
          <p:cNvPr id="2054" name="Picture 6" descr="Happy asian male student. AI Generated illust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27910"/>
            <a:ext cx="2882537" cy="30392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596907" y="1547312"/>
            <a:ext cx="359695" cy="371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493" y="1397947"/>
            <a:ext cx="664522" cy="670618"/>
          </a:xfrm>
          <a:prstGeom prst="rect">
            <a:avLst/>
          </a:prstGeom>
        </p:spPr>
      </p:pic>
      <p:sp>
        <p:nvSpPr>
          <p:cNvPr id="2" name="Google Shape;463;p42">
            <a:extLst>
              <a:ext uri="{FF2B5EF4-FFF2-40B4-BE49-F238E27FC236}">
                <a16:creationId xmlns:a16="http://schemas.microsoft.com/office/drawing/2014/main" id="{A7802959-6EF6-8EB0-A0AE-79E59FA691D8}"/>
              </a:ext>
            </a:extLst>
          </p:cNvPr>
          <p:cNvSpPr txBox="1">
            <a:spLocks/>
          </p:cNvSpPr>
          <p:nvPr/>
        </p:nvSpPr>
        <p:spPr>
          <a:xfrm>
            <a:off x="3009222" y="1165941"/>
            <a:ext cx="1906357" cy="288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/>
              </a:rPr>
              <a:t>Personality: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Cheerful, disciplined, hardworking, initiative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Pain points:</a:t>
            </a:r>
            <a:br>
              <a:rPr lang="en-US" sz="1200" dirty="0">
                <a:effectLst/>
              </a:rPr>
            </a:br>
            <a:r>
              <a:rPr lang="en-US" sz="1200" dirty="0">
                <a:effectLst/>
              </a:rPr>
              <a:t>Limited budget,  inexperience in meal planning, difficulty in finding recipes.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Challenges: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Unnecessary purchase, eating healthy, managing a small food storage.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 2</a:t>
            </a:r>
            <a:endParaRPr dirty="0"/>
          </a:p>
        </p:txBody>
      </p:sp>
      <p:pic>
        <p:nvPicPr>
          <p:cNvPr id="3076" name="Picture 4" descr="Premium AI Image | A happy business woman on transparent whit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2629" r="5629" b="30318"/>
          <a:stretch/>
        </p:blipFill>
        <p:spPr bwMode="auto">
          <a:xfrm>
            <a:off x="5347063" y="1419496"/>
            <a:ext cx="2612573" cy="26038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33" y="1549790"/>
            <a:ext cx="353599" cy="249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871" y="1339460"/>
            <a:ext cx="664522" cy="670618"/>
          </a:xfrm>
          <a:prstGeom prst="rect">
            <a:avLst/>
          </a:prstGeom>
        </p:spPr>
      </p:pic>
      <p:sp>
        <p:nvSpPr>
          <p:cNvPr id="4" name="Google Shape;463;p42">
            <a:extLst>
              <a:ext uri="{FF2B5EF4-FFF2-40B4-BE49-F238E27FC236}">
                <a16:creationId xmlns:a16="http://schemas.microsoft.com/office/drawing/2014/main" id="{3F946A21-4E16-F566-22CF-7539D15199D4}"/>
              </a:ext>
            </a:extLst>
          </p:cNvPr>
          <p:cNvSpPr txBox="1">
            <a:spLocks/>
          </p:cNvSpPr>
          <p:nvPr/>
        </p:nvSpPr>
        <p:spPr>
          <a:xfrm>
            <a:off x="873940" y="1227910"/>
            <a:ext cx="1626500" cy="288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Ella</a:t>
            </a:r>
            <a:br>
              <a:rPr lang="en-US" sz="2000" dirty="0"/>
            </a:br>
            <a:r>
              <a:rPr lang="en-US" sz="1200" dirty="0"/>
              <a:t>32 years old, 	</a:t>
            </a:r>
            <a:br>
              <a:rPr lang="en-US" sz="1200" dirty="0"/>
            </a:br>
            <a:r>
              <a:rPr lang="en-US" sz="1200" dirty="0"/>
              <a:t>Advocate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Background:</a:t>
            </a:r>
            <a:br>
              <a:rPr lang="en-US" sz="1100" dirty="0"/>
            </a:br>
            <a:r>
              <a:rPr lang="en-US" sz="1050" dirty="0"/>
              <a:t>Ella</a:t>
            </a:r>
            <a:r>
              <a:rPr lang="en-US" sz="1050" dirty="0">
                <a:effectLst/>
              </a:rPr>
              <a:t> is an advocate who is leading a busy lifestyle. She is health conscious and enjoys cooking nutritious meals at home.</a:t>
            </a:r>
            <a:endParaRPr lang="en-US" sz="1050" dirty="0"/>
          </a:p>
        </p:txBody>
      </p:sp>
      <p:sp>
        <p:nvSpPr>
          <p:cNvPr id="8" name="Google Shape;463;p42">
            <a:extLst>
              <a:ext uri="{FF2B5EF4-FFF2-40B4-BE49-F238E27FC236}">
                <a16:creationId xmlns:a16="http://schemas.microsoft.com/office/drawing/2014/main" id="{E80EA1B3-52BD-3AFC-9448-7F90A6148BEF}"/>
              </a:ext>
            </a:extLst>
          </p:cNvPr>
          <p:cNvSpPr txBox="1">
            <a:spLocks/>
          </p:cNvSpPr>
          <p:nvPr/>
        </p:nvSpPr>
        <p:spPr>
          <a:xfrm>
            <a:off x="2835575" y="1227910"/>
            <a:ext cx="2286683" cy="260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/>
              </a:rPr>
              <a:t>Personality: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Altruistic, organized, passionate, perseverance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Pain points: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Managing her schedule,  locating recipes that meet specific dietary preferences, keeping track of expiration dates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Challenges: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Efficiently organizing pantry items,  meal planning</a:t>
            </a:r>
          </a:p>
        </p:txBody>
      </p:sp>
    </p:spTree>
    <p:extLst>
      <p:ext uri="{BB962C8B-B14F-4D97-AF65-F5344CB8AC3E}">
        <p14:creationId xmlns:p14="http://schemas.microsoft.com/office/powerpoint/2010/main" val="3845912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Persona 3</a:t>
            </a:r>
            <a:endParaRPr dirty="0"/>
          </a:p>
        </p:txBody>
      </p:sp>
      <p:pic>
        <p:nvPicPr>
          <p:cNvPr id="4098" name="Picture 2" descr="Woman smiling and looking at the came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r="4105"/>
          <a:stretch/>
        </p:blipFill>
        <p:spPr bwMode="auto">
          <a:xfrm>
            <a:off x="5503817" y="1341120"/>
            <a:ext cx="2734492" cy="26363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764986" y="1558835"/>
            <a:ext cx="307860" cy="360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607" y="1403709"/>
            <a:ext cx="670618" cy="670618"/>
          </a:xfrm>
          <a:prstGeom prst="rect">
            <a:avLst/>
          </a:prstGeom>
        </p:spPr>
      </p:pic>
      <p:sp>
        <p:nvSpPr>
          <p:cNvPr id="6" name="Google Shape;463;p42">
            <a:extLst>
              <a:ext uri="{FF2B5EF4-FFF2-40B4-BE49-F238E27FC236}">
                <a16:creationId xmlns:a16="http://schemas.microsoft.com/office/drawing/2014/main" id="{0CA0116D-3642-69C8-490C-495B5831E7A6}"/>
              </a:ext>
            </a:extLst>
          </p:cNvPr>
          <p:cNvSpPr txBox="1">
            <a:spLocks/>
          </p:cNvSpPr>
          <p:nvPr/>
        </p:nvSpPr>
        <p:spPr>
          <a:xfrm>
            <a:off x="1128085" y="1227910"/>
            <a:ext cx="1626500" cy="288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Michelle</a:t>
            </a:r>
            <a:br>
              <a:rPr lang="en-US" sz="2000" dirty="0"/>
            </a:br>
            <a:r>
              <a:rPr lang="en-US" sz="1200" dirty="0"/>
              <a:t>44 years old, 	</a:t>
            </a:r>
            <a:br>
              <a:rPr lang="en-US" sz="1200" dirty="0"/>
            </a:br>
            <a:r>
              <a:rPr lang="en-US" sz="1200" dirty="0"/>
              <a:t>Busy Mom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Background:</a:t>
            </a:r>
            <a:br>
              <a:rPr lang="en-US" sz="1100" dirty="0"/>
            </a:br>
            <a:r>
              <a:rPr lang="en-US" sz="1050" dirty="0">
                <a:effectLst/>
              </a:rPr>
              <a:t>Michelle is a working mom of four. She juggles between a demanding job and household responsibilities.</a:t>
            </a:r>
            <a:endParaRPr lang="en-US" sz="1050" dirty="0"/>
          </a:p>
        </p:txBody>
      </p:sp>
      <p:sp>
        <p:nvSpPr>
          <p:cNvPr id="7" name="Google Shape;463;p42">
            <a:extLst>
              <a:ext uri="{FF2B5EF4-FFF2-40B4-BE49-F238E27FC236}">
                <a16:creationId xmlns:a16="http://schemas.microsoft.com/office/drawing/2014/main" id="{D2783B38-343F-44BD-DD12-F056643D7DEA}"/>
              </a:ext>
            </a:extLst>
          </p:cNvPr>
          <p:cNvSpPr txBox="1">
            <a:spLocks/>
          </p:cNvSpPr>
          <p:nvPr/>
        </p:nvSpPr>
        <p:spPr>
          <a:xfrm>
            <a:off x="2935964" y="1227910"/>
            <a:ext cx="2165303" cy="29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/>
              </a:rPr>
              <a:t>Personality: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Empathetic, forgiving, nurturing, patience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Pain points:</a:t>
            </a:r>
            <a:br>
              <a:rPr lang="en-US" sz="1200" dirty="0">
                <a:effectLst/>
              </a:rPr>
            </a:br>
            <a:r>
              <a:rPr lang="en-US" sz="1050" dirty="0"/>
              <a:t>Balancing a demanding job and household responsibilities,  over-purchasing, and desire for a system to assist with a recipe suggestion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Challenges: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Coordinating meals to fit into a busy schedule, managing a large and diverse food inventory, and reducing food wastage.</a:t>
            </a:r>
          </a:p>
        </p:txBody>
      </p:sp>
    </p:spTree>
    <p:extLst>
      <p:ext uri="{BB962C8B-B14F-4D97-AF65-F5344CB8AC3E}">
        <p14:creationId xmlns:p14="http://schemas.microsoft.com/office/powerpoint/2010/main" val="289275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 4</a:t>
            </a:r>
            <a:endParaRPr dirty="0"/>
          </a:p>
        </p:txBody>
      </p:sp>
      <p:pic>
        <p:nvPicPr>
          <p:cNvPr id="5122" name="Picture 2" descr="Apron person adult man. AI | Premium Photo - rawpix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29" b="20950"/>
          <a:stretch/>
        </p:blipFill>
        <p:spPr bwMode="auto">
          <a:xfrm>
            <a:off x="5199019" y="1236618"/>
            <a:ext cx="2908661" cy="27954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858" y="1463394"/>
            <a:ext cx="341406" cy="341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300" y="1298788"/>
            <a:ext cx="664522" cy="670618"/>
          </a:xfrm>
          <a:prstGeom prst="rect">
            <a:avLst/>
          </a:prstGeom>
        </p:spPr>
      </p:pic>
      <p:sp>
        <p:nvSpPr>
          <p:cNvPr id="6" name="Google Shape;463;p42">
            <a:extLst>
              <a:ext uri="{FF2B5EF4-FFF2-40B4-BE49-F238E27FC236}">
                <a16:creationId xmlns:a16="http://schemas.microsoft.com/office/drawing/2014/main" id="{C62E4565-E21E-BE13-67DE-661B08406722}"/>
              </a:ext>
            </a:extLst>
          </p:cNvPr>
          <p:cNvSpPr txBox="1">
            <a:spLocks/>
          </p:cNvSpPr>
          <p:nvPr/>
        </p:nvSpPr>
        <p:spPr>
          <a:xfrm>
            <a:off x="1064444" y="1226447"/>
            <a:ext cx="1626500" cy="288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Diego</a:t>
            </a:r>
            <a:br>
              <a:rPr lang="en-US" sz="2000" dirty="0"/>
            </a:br>
            <a:r>
              <a:rPr lang="en-US" sz="1200" dirty="0"/>
              <a:t>49 years old, 	</a:t>
            </a:r>
            <a:br>
              <a:rPr lang="en-US" sz="1200" dirty="0"/>
            </a:br>
            <a:r>
              <a:rPr lang="en-US" sz="1200" dirty="0"/>
              <a:t>Restaurant Manager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Background:</a:t>
            </a:r>
            <a:br>
              <a:rPr lang="en-US" sz="1100" dirty="0"/>
            </a:br>
            <a:r>
              <a:rPr lang="en-US" sz="1050" dirty="0">
                <a:effectLst/>
              </a:rPr>
              <a:t>Diego manages a small restaurant specializing in local cuisine. He’s constantly balancing various tasks and often overlooks inventory management, leading to occasional food wastage.</a:t>
            </a:r>
            <a:endParaRPr lang="en-US" sz="1050" dirty="0"/>
          </a:p>
        </p:txBody>
      </p:sp>
      <p:sp>
        <p:nvSpPr>
          <p:cNvPr id="7" name="Google Shape;463;p42">
            <a:extLst>
              <a:ext uri="{FF2B5EF4-FFF2-40B4-BE49-F238E27FC236}">
                <a16:creationId xmlns:a16="http://schemas.microsoft.com/office/drawing/2014/main" id="{A62DCE97-AE8C-0533-E7DD-A1821CBE7A15}"/>
              </a:ext>
            </a:extLst>
          </p:cNvPr>
          <p:cNvSpPr txBox="1">
            <a:spLocks/>
          </p:cNvSpPr>
          <p:nvPr/>
        </p:nvSpPr>
        <p:spPr>
          <a:xfrm>
            <a:off x="2936442" y="1226447"/>
            <a:ext cx="2017079" cy="29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/>
              </a:rPr>
              <a:t>Personality: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Creative, Community-Minded, Entrepreneurial, Passionate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Pain points:</a:t>
            </a:r>
            <a:br>
              <a:rPr lang="en-US" sz="1050" dirty="0">
                <a:effectLst/>
              </a:rPr>
            </a:br>
            <a:r>
              <a:rPr lang="en-US" sz="1050" dirty="0">
                <a:effectLst/>
              </a:rPr>
              <a:t>overlooking inventory management due to multitasking, the need for a system to suggest recipes and expiration alerts.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05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Challenges: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Streamlining inventory management and reducing food wastage.</a:t>
            </a:r>
          </a:p>
        </p:txBody>
      </p:sp>
    </p:spTree>
    <p:extLst>
      <p:ext uri="{BB962C8B-B14F-4D97-AF65-F5344CB8AC3E}">
        <p14:creationId xmlns:p14="http://schemas.microsoft.com/office/powerpoint/2010/main" val="267602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>
            <a:spLocks noGrp="1"/>
          </p:cNvSpPr>
          <p:nvPr>
            <p:ph type="title"/>
          </p:nvPr>
        </p:nvSpPr>
        <p:spPr>
          <a:xfrm>
            <a:off x="1956252" y="994024"/>
            <a:ext cx="5212979" cy="12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MVP(Minimal Viable Product)</a:t>
            </a:r>
            <a:endParaRPr sz="3200" dirty="0"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10" y="279155"/>
            <a:ext cx="1121750" cy="39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" y="952500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9" y="2360525"/>
            <a:ext cx="930291" cy="12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96901">
            <a:off x="7355674" y="326079"/>
            <a:ext cx="1147479" cy="1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78026" flipH="1">
            <a:off x="1252791" y="3677133"/>
            <a:ext cx="779793" cy="188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81025" y="2245786"/>
            <a:ext cx="2743250" cy="28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264" y="2090066"/>
            <a:ext cx="5113801" cy="706513"/>
          </a:xfrm>
        </p:spPr>
        <p:txBody>
          <a:bodyPr/>
          <a:lstStyle/>
          <a:p>
            <a:pPr algn="l"/>
            <a:r>
              <a:rPr lang="en-US" dirty="0"/>
              <a:t>	Change MVP</a:t>
            </a: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16314">
            <a:off x="3707017" y="336074"/>
            <a:ext cx="1319215" cy="936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5988" y="377815"/>
            <a:ext cx="1155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6EFEB"/>
              </a:buClr>
              <a:buSzPts val="6000"/>
            </a:pPr>
            <a:r>
              <a:rPr lang="en" sz="4800" dirty="0">
                <a:solidFill>
                  <a:srgbClr val="FEE0C4"/>
                </a:solidFill>
                <a:latin typeface="Averia Serif Libre"/>
                <a:sym typeface="Averia Serif Libre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60635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479369" y="212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Technologies and Languages</a:t>
            </a:r>
            <a:endParaRPr dirty="0"/>
          </a:p>
        </p:txBody>
      </p:sp>
      <p:sp>
        <p:nvSpPr>
          <p:cNvPr id="556" name="Google Shape;556;p46"/>
          <p:cNvSpPr txBox="1">
            <a:spLocks noGrp="1"/>
          </p:cNvSpPr>
          <p:nvPr>
            <p:ph type="subTitle" idx="7"/>
          </p:nvPr>
        </p:nvSpPr>
        <p:spPr>
          <a:xfrm>
            <a:off x="213724" y="2062103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Python</a:t>
            </a:r>
            <a:endParaRPr sz="2000" dirty="0"/>
          </a:p>
        </p:txBody>
      </p:sp>
      <p:sp>
        <p:nvSpPr>
          <p:cNvPr id="557" name="Google Shape;557;p46"/>
          <p:cNvSpPr txBox="1">
            <a:spLocks noGrp="1"/>
          </p:cNvSpPr>
          <p:nvPr>
            <p:ph type="subTitle" idx="8"/>
          </p:nvPr>
        </p:nvSpPr>
        <p:spPr>
          <a:xfrm>
            <a:off x="2132779" y="2069477"/>
            <a:ext cx="1774248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HTML</a:t>
            </a:r>
            <a:endParaRPr sz="2000" dirty="0"/>
          </a:p>
        </p:txBody>
      </p:sp>
      <p:sp>
        <p:nvSpPr>
          <p:cNvPr id="558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3844563" y="2079517"/>
            <a:ext cx="1516379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CSS</a:t>
            </a:r>
            <a:endParaRPr sz="2000" dirty="0"/>
          </a:p>
        </p:txBody>
      </p:sp>
      <p:sp>
        <p:nvSpPr>
          <p:cNvPr id="559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631819" y="3296593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SQLite</a:t>
            </a:r>
            <a:r>
              <a:rPr lang="en" dirty="0"/>
              <a:t> </a:t>
            </a:r>
            <a:endParaRPr dirty="0"/>
          </a:p>
        </p:txBody>
      </p:sp>
      <p:sp>
        <p:nvSpPr>
          <p:cNvPr id="562" name="Google Shape;562;p46"/>
          <p:cNvSpPr/>
          <p:nvPr/>
        </p:nvSpPr>
        <p:spPr>
          <a:xfrm>
            <a:off x="1193747" y="133346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2776044" y="133090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7120607" y="1312947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1175075" y="256834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6" name="Google Shape;566;p46"/>
          <p:cNvSpPr/>
          <p:nvPr/>
        </p:nvSpPr>
        <p:spPr>
          <a:xfrm>
            <a:off x="2716959" y="2558207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46"/>
          <p:cNvSpPr/>
          <p:nvPr/>
        </p:nvSpPr>
        <p:spPr>
          <a:xfrm>
            <a:off x="4087935" y="2565082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8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679" y="1348120"/>
            <a:ext cx="569359" cy="678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15" y="1319236"/>
            <a:ext cx="664522" cy="664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244" y="1337882"/>
            <a:ext cx="765197" cy="692705"/>
          </a:xfrm>
          <a:prstGeom prst="rect">
            <a:avLst/>
          </a:prstGeom>
        </p:spPr>
      </p:pic>
      <p:sp>
        <p:nvSpPr>
          <p:cNvPr id="63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5254249" y="2068557"/>
            <a:ext cx="1661503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JavaScript</a:t>
            </a:r>
            <a:r>
              <a:rPr lang="en" dirty="0"/>
              <a:t> 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19" y="2535569"/>
            <a:ext cx="664522" cy="664522"/>
          </a:xfrm>
          <a:prstGeom prst="rect">
            <a:avLst/>
          </a:prstGeom>
        </p:spPr>
      </p:pic>
      <p:pic>
        <p:nvPicPr>
          <p:cNvPr id="68" name="Google Shape;2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7863" y="2539862"/>
            <a:ext cx="707392" cy="7528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9" name="Google Shape;22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7377" y="2542626"/>
            <a:ext cx="891132" cy="8221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0" name="Google Shape;22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3415" y="2624633"/>
            <a:ext cx="599790" cy="6036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5186165" y="3364786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Jira Board</a:t>
            </a:r>
            <a:r>
              <a:rPr lang="en" dirty="0"/>
              <a:t> </a:t>
            </a:r>
            <a:endParaRPr dirty="0"/>
          </a:p>
        </p:txBody>
      </p:sp>
      <p:sp>
        <p:nvSpPr>
          <p:cNvPr id="72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3557157" y="3368247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GitHub</a:t>
            </a:r>
            <a:r>
              <a:rPr lang="en" dirty="0"/>
              <a:t> </a:t>
            </a:r>
            <a:endParaRPr dirty="0"/>
          </a:p>
        </p:txBody>
      </p:sp>
      <p:sp>
        <p:nvSpPr>
          <p:cNvPr id="73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2044791" y="3362584"/>
            <a:ext cx="1730192" cy="6998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VisualStudio Code </a:t>
            </a:r>
            <a:endParaRPr sz="2000" dirty="0"/>
          </a:p>
        </p:txBody>
      </p:sp>
      <p:sp>
        <p:nvSpPr>
          <p:cNvPr id="6" name="Google Shape;564;p46">
            <a:extLst>
              <a:ext uri="{FF2B5EF4-FFF2-40B4-BE49-F238E27FC236}">
                <a16:creationId xmlns:a16="http://schemas.microsoft.com/office/drawing/2014/main" id="{6F4C465E-D98A-AA5D-09C5-9A127991E6D1}"/>
              </a:ext>
            </a:extLst>
          </p:cNvPr>
          <p:cNvSpPr/>
          <p:nvPr/>
        </p:nvSpPr>
        <p:spPr>
          <a:xfrm>
            <a:off x="4273001" y="1337882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558;p46">
            <a:extLst>
              <a:ext uri="{FF2B5EF4-FFF2-40B4-BE49-F238E27FC236}">
                <a16:creationId xmlns:a16="http://schemas.microsoft.com/office/drawing/2014/main" id="{A1210036-B4AE-402F-F8D7-A20A0B1E03E3}"/>
              </a:ext>
            </a:extLst>
          </p:cNvPr>
          <p:cNvSpPr txBox="1">
            <a:spLocks/>
          </p:cNvSpPr>
          <p:nvPr/>
        </p:nvSpPr>
        <p:spPr>
          <a:xfrm>
            <a:off x="6698275" y="2065096"/>
            <a:ext cx="1661503" cy="40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Flask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57170-D494-26C5-C765-7A0104DDF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126" y="2551665"/>
            <a:ext cx="667512" cy="667512"/>
          </a:xfrm>
          <a:prstGeom prst="rect">
            <a:avLst/>
          </a:prstGeom>
        </p:spPr>
      </p:pic>
      <p:sp>
        <p:nvSpPr>
          <p:cNvPr id="17" name="Google Shape;559;p46">
            <a:extLst>
              <a:ext uri="{FF2B5EF4-FFF2-40B4-BE49-F238E27FC236}">
                <a16:creationId xmlns:a16="http://schemas.microsoft.com/office/drawing/2014/main" id="{426DB8A4-A369-99E2-3F2C-B3DB342D778C}"/>
              </a:ext>
            </a:extLst>
          </p:cNvPr>
          <p:cNvSpPr txBox="1">
            <a:spLocks/>
          </p:cNvSpPr>
          <p:nvPr/>
        </p:nvSpPr>
        <p:spPr>
          <a:xfrm>
            <a:off x="6661170" y="3361325"/>
            <a:ext cx="1735711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Anaconda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28602">
            <a:off x="397025" y="298923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605620" y="416446"/>
            <a:ext cx="6286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08</a:t>
            </a:r>
          </a:p>
        </p:txBody>
      </p:sp>
      <p:pic>
        <p:nvPicPr>
          <p:cNvPr id="5" name="Picture 4" descr="A green drawing of a curved object&#10;&#10;Description automatically generated">
            <a:extLst>
              <a:ext uri="{FF2B5EF4-FFF2-40B4-BE49-F238E27FC236}">
                <a16:creationId xmlns:a16="http://schemas.microsoft.com/office/drawing/2014/main" id="{86255546-ACC0-F4CF-68DF-828900B7C0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6284" y="1396513"/>
            <a:ext cx="444448" cy="470288"/>
          </a:xfrm>
          <a:prstGeom prst="rect">
            <a:avLst/>
          </a:prstGeom>
        </p:spPr>
      </p:pic>
      <p:pic>
        <p:nvPicPr>
          <p:cNvPr id="11" name="Picture 10" descr="A green feather with a square&#10;&#10;Description automatically generated">
            <a:extLst>
              <a:ext uri="{FF2B5EF4-FFF2-40B4-BE49-F238E27FC236}">
                <a16:creationId xmlns:a16="http://schemas.microsoft.com/office/drawing/2014/main" id="{7828ED37-0D50-5991-AE5F-CAB8588541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687" y="2650637"/>
            <a:ext cx="441066" cy="466709"/>
          </a:xfrm>
          <a:prstGeom prst="rect">
            <a:avLst/>
          </a:prstGeom>
        </p:spPr>
      </p:pic>
      <p:pic>
        <p:nvPicPr>
          <p:cNvPr id="15" name="Picture 14" descr="A green snake logo&#10;&#10;Description automatically generated">
            <a:extLst>
              <a:ext uri="{FF2B5EF4-FFF2-40B4-BE49-F238E27FC236}">
                <a16:creationId xmlns:a16="http://schemas.microsoft.com/office/drawing/2014/main" id="{F5FC6EFD-ABE3-3933-C707-21DE11BB0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157" y="1433494"/>
            <a:ext cx="428310" cy="453212"/>
          </a:xfrm>
          <a:prstGeom prst="rect">
            <a:avLst/>
          </a:prstGeom>
        </p:spPr>
      </p:pic>
      <p:pic>
        <p:nvPicPr>
          <p:cNvPr id="20" name="Picture 19" descr="A green and white logo&#10;&#10;Description automatically generated">
            <a:extLst>
              <a:ext uri="{FF2B5EF4-FFF2-40B4-BE49-F238E27FC236}">
                <a16:creationId xmlns:a16="http://schemas.microsoft.com/office/drawing/2014/main" id="{DBDB445D-F212-09F6-D4AC-0EFE04F478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3681" y="1446545"/>
            <a:ext cx="412584" cy="4365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21227F-4D2F-2CEC-23EC-10ECAB41FF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3815" y="2644122"/>
            <a:ext cx="464134" cy="4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2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479369" y="212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Technologies and Languages</a:t>
            </a:r>
            <a:endParaRPr dirty="0"/>
          </a:p>
        </p:txBody>
      </p:sp>
      <p:sp>
        <p:nvSpPr>
          <p:cNvPr id="556" name="Google Shape;556;p46"/>
          <p:cNvSpPr txBox="1">
            <a:spLocks noGrp="1"/>
          </p:cNvSpPr>
          <p:nvPr>
            <p:ph type="subTitle" idx="7"/>
          </p:nvPr>
        </p:nvSpPr>
        <p:spPr>
          <a:xfrm>
            <a:off x="213724" y="2062103"/>
            <a:ext cx="25719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Python</a:t>
            </a:r>
            <a:endParaRPr sz="2000" dirty="0"/>
          </a:p>
        </p:txBody>
      </p:sp>
      <p:sp>
        <p:nvSpPr>
          <p:cNvPr id="557" name="Google Shape;557;p46"/>
          <p:cNvSpPr txBox="1">
            <a:spLocks noGrp="1"/>
          </p:cNvSpPr>
          <p:nvPr>
            <p:ph type="subTitle" idx="8"/>
          </p:nvPr>
        </p:nvSpPr>
        <p:spPr>
          <a:xfrm>
            <a:off x="2132779" y="2069477"/>
            <a:ext cx="1774248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HTML</a:t>
            </a:r>
            <a:endParaRPr sz="2000" dirty="0"/>
          </a:p>
        </p:txBody>
      </p:sp>
      <p:sp>
        <p:nvSpPr>
          <p:cNvPr id="558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3844563" y="2079517"/>
            <a:ext cx="1516379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CSS</a:t>
            </a:r>
            <a:endParaRPr sz="2000" dirty="0"/>
          </a:p>
        </p:txBody>
      </p:sp>
      <p:sp>
        <p:nvSpPr>
          <p:cNvPr id="559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631819" y="3296593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SQLite</a:t>
            </a:r>
            <a:r>
              <a:rPr lang="en" dirty="0"/>
              <a:t> </a:t>
            </a:r>
            <a:endParaRPr dirty="0"/>
          </a:p>
        </p:txBody>
      </p:sp>
      <p:sp>
        <p:nvSpPr>
          <p:cNvPr id="562" name="Google Shape;562;p46"/>
          <p:cNvSpPr/>
          <p:nvPr/>
        </p:nvSpPr>
        <p:spPr>
          <a:xfrm>
            <a:off x="1193747" y="133346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2776044" y="133090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7120607" y="1312947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1175075" y="2568348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6" name="Google Shape;566;p46"/>
          <p:cNvSpPr/>
          <p:nvPr/>
        </p:nvSpPr>
        <p:spPr>
          <a:xfrm>
            <a:off x="2716959" y="2558207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46"/>
          <p:cNvSpPr/>
          <p:nvPr/>
        </p:nvSpPr>
        <p:spPr>
          <a:xfrm>
            <a:off x="4087935" y="2565082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8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679" y="1348120"/>
            <a:ext cx="569359" cy="678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15" y="1319236"/>
            <a:ext cx="664522" cy="664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244" y="1337882"/>
            <a:ext cx="765197" cy="692705"/>
          </a:xfrm>
          <a:prstGeom prst="rect">
            <a:avLst/>
          </a:prstGeom>
        </p:spPr>
      </p:pic>
      <p:sp>
        <p:nvSpPr>
          <p:cNvPr id="63" name="Google Shape;558;p46"/>
          <p:cNvSpPr txBox="1">
            <a:spLocks noGrp="1"/>
          </p:cNvSpPr>
          <p:nvPr>
            <p:ph type="subTitle" idx="9"/>
          </p:nvPr>
        </p:nvSpPr>
        <p:spPr>
          <a:xfrm>
            <a:off x="5254249" y="2068557"/>
            <a:ext cx="1661503" cy="402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JavaScript</a:t>
            </a:r>
            <a:r>
              <a:rPr lang="en" dirty="0"/>
              <a:t> 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19" y="2535569"/>
            <a:ext cx="664522" cy="664522"/>
          </a:xfrm>
          <a:prstGeom prst="rect">
            <a:avLst/>
          </a:prstGeom>
        </p:spPr>
      </p:pic>
      <p:pic>
        <p:nvPicPr>
          <p:cNvPr id="68" name="Google Shape;2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7863" y="2539862"/>
            <a:ext cx="707392" cy="7528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9" name="Google Shape;22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7377" y="2542626"/>
            <a:ext cx="891132" cy="8221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0" name="Google Shape;22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3415" y="2624633"/>
            <a:ext cx="599790" cy="6036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5186165" y="3364786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Jira Board</a:t>
            </a:r>
            <a:r>
              <a:rPr lang="en" dirty="0"/>
              <a:t> </a:t>
            </a:r>
            <a:endParaRPr dirty="0"/>
          </a:p>
        </p:txBody>
      </p:sp>
      <p:sp>
        <p:nvSpPr>
          <p:cNvPr id="72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3557157" y="3368247"/>
            <a:ext cx="1735711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GitHub</a:t>
            </a:r>
            <a:r>
              <a:rPr lang="en" dirty="0"/>
              <a:t> </a:t>
            </a:r>
            <a:endParaRPr dirty="0"/>
          </a:p>
        </p:txBody>
      </p:sp>
      <p:sp>
        <p:nvSpPr>
          <p:cNvPr id="73" name="Google Shape;559;p46"/>
          <p:cNvSpPr txBox="1">
            <a:spLocks noGrp="1"/>
          </p:cNvSpPr>
          <p:nvPr>
            <p:ph type="subTitle" idx="13"/>
          </p:nvPr>
        </p:nvSpPr>
        <p:spPr>
          <a:xfrm>
            <a:off x="2044791" y="3362584"/>
            <a:ext cx="1730192" cy="6998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VisualStudio Code </a:t>
            </a:r>
            <a:endParaRPr sz="2000" dirty="0"/>
          </a:p>
        </p:txBody>
      </p:sp>
      <p:sp>
        <p:nvSpPr>
          <p:cNvPr id="6" name="Google Shape;564;p46">
            <a:extLst>
              <a:ext uri="{FF2B5EF4-FFF2-40B4-BE49-F238E27FC236}">
                <a16:creationId xmlns:a16="http://schemas.microsoft.com/office/drawing/2014/main" id="{6F4C465E-D98A-AA5D-09C5-9A127991E6D1}"/>
              </a:ext>
            </a:extLst>
          </p:cNvPr>
          <p:cNvSpPr/>
          <p:nvPr/>
        </p:nvSpPr>
        <p:spPr>
          <a:xfrm>
            <a:off x="4273001" y="1337882"/>
            <a:ext cx="649200" cy="649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558;p46">
            <a:extLst>
              <a:ext uri="{FF2B5EF4-FFF2-40B4-BE49-F238E27FC236}">
                <a16:creationId xmlns:a16="http://schemas.microsoft.com/office/drawing/2014/main" id="{A1210036-B4AE-402F-F8D7-A20A0B1E03E3}"/>
              </a:ext>
            </a:extLst>
          </p:cNvPr>
          <p:cNvSpPr txBox="1">
            <a:spLocks/>
          </p:cNvSpPr>
          <p:nvPr/>
        </p:nvSpPr>
        <p:spPr>
          <a:xfrm>
            <a:off x="6698275" y="2065096"/>
            <a:ext cx="1661503" cy="40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Flask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57170-D494-26C5-C765-7A0104DDF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126" y="2551665"/>
            <a:ext cx="667512" cy="667512"/>
          </a:xfrm>
          <a:prstGeom prst="rect">
            <a:avLst/>
          </a:prstGeom>
        </p:spPr>
      </p:pic>
      <p:sp>
        <p:nvSpPr>
          <p:cNvPr id="17" name="Google Shape;559;p46">
            <a:extLst>
              <a:ext uri="{FF2B5EF4-FFF2-40B4-BE49-F238E27FC236}">
                <a16:creationId xmlns:a16="http://schemas.microsoft.com/office/drawing/2014/main" id="{426DB8A4-A369-99E2-3F2C-B3DB342D778C}"/>
              </a:ext>
            </a:extLst>
          </p:cNvPr>
          <p:cNvSpPr txBox="1">
            <a:spLocks/>
          </p:cNvSpPr>
          <p:nvPr/>
        </p:nvSpPr>
        <p:spPr>
          <a:xfrm>
            <a:off x="6661170" y="3361325"/>
            <a:ext cx="1735711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Anaconda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28602">
            <a:off x="397025" y="298923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605620" y="416446"/>
            <a:ext cx="6286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08</a:t>
            </a:r>
          </a:p>
        </p:txBody>
      </p:sp>
      <p:pic>
        <p:nvPicPr>
          <p:cNvPr id="5" name="Picture 4" descr="A green drawing of a curved object&#10;&#10;Description automatically generated">
            <a:extLst>
              <a:ext uri="{FF2B5EF4-FFF2-40B4-BE49-F238E27FC236}">
                <a16:creationId xmlns:a16="http://schemas.microsoft.com/office/drawing/2014/main" id="{86255546-ACC0-F4CF-68DF-828900B7C0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6284" y="1396513"/>
            <a:ext cx="444448" cy="470288"/>
          </a:xfrm>
          <a:prstGeom prst="rect">
            <a:avLst/>
          </a:prstGeom>
        </p:spPr>
      </p:pic>
      <p:pic>
        <p:nvPicPr>
          <p:cNvPr id="11" name="Picture 10" descr="A green feather with a square&#10;&#10;Description automatically generated">
            <a:extLst>
              <a:ext uri="{FF2B5EF4-FFF2-40B4-BE49-F238E27FC236}">
                <a16:creationId xmlns:a16="http://schemas.microsoft.com/office/drawing/2014/main" id="{7828ED37-0D50-5991-AE5F-CAB8588541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687" y="2650637"/>
            <a:ext cx="441066" cy="466709"/>
          </a:xfrm>
          <a:prstGeom prst="rect">
            <a:avLst/>
          </a:prstGeom>
        </p:spPr>
      </p:pic>
      <p:pic>
        <p:nvPicPr>
          <p:cNvPr id="15" name="Picture 14" descr="A green snake logo&#10;&#10;Description automatically generated">
            <a:extLst>
              <a:ext uri="{FF2B5EF4-FFF2-40B4-BE49-F238E27FC236}">
                <a16:creationId xmlns:a16="http://schemas.microsoft.com/office/drawing/2014/main" id="{F5FC6EFD-ABE3-3933-C707-21DE11BB0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157" y="1433494"/>
            <a:ext cx="428310" cy="453212"/>
          </a:xfrm>
          <a:prstGeom prst="rect">
            <a:avLst/>
          </a:prstGeom>
        </p:spPr>
      </p:pic>
      <p:pic>
        <p:nvPicPr>
          <p:cNvPr id="20" name="Picture 19" descr="A green and white logo&#10;&#10;Description automatically generated">
            <a:extLst>
              <a:ext uri="{FF2B5EF4-FFF2-40B4-BE49-F238E27FC236}">
                <a16:creationId xmlns:a16="http://schemas.microsoft.com/office/drawing/2014/main" id="{DBDB445D-F212-09F6-D4AC-0EFE04F478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3681" y="1446545"/>
            <a:ext cx="412584" cy="4365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21227F-4D2F-2CEC-23EC-10ECAB41FF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3815" y="2644122"/>
            <a:ext cx="464134" cy="4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2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720000" y="7643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Algorithms and Libraries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760740" y="844789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994189" y="971913"/>
            <a:ext cx="6206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09</a:t>
            </a:r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F5274E52-843E-F4CD-08E6-28F3D0F8864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2528037" y="2493083"/>
            <a:ext cx="1449984" cy="506375"/>
          </a:xfrm>
        </p:spPr>
        <p:txBody>
          <a:bodyPr/>
          <a:lstStyle/>
          <a:p>
            <a:pPr marL="139700" indent="0" algn="l"/>
            <a:r>
              <a:rPr lang="en-US" sz="1600" dirty="0" err="1"/>
              <a:t>Tensorflow</a:t>
            </a:r>
            <a:r>
              <a:rPr lang="en-US" sz="1600" dirty="0"/>
              <a:t> </a:t>
            </a:r>
          </a:p>
        </p:txBody>
      </p:sp>
      <p:sp>
        <p:nvSpPr>
          <p:cNvPr id="31" name="Google Shape;564;p46">
            <a:extLst>
              <a:ext uri="{FF2B5EF4-FFF2-40B4-BE49-F238E27FC236}">
                <a16:creationId xmlns:a16="http://schemas.microsoft.com/office/drawing/2014/main" id="{5D752F62-F4CE-E28E-E8C3-72632FCFF49D}"/>
              </a:ext>
            </a:extLst>
          </p:cNvPr>
          <p:cNvSpPr/>
          <p:nvPr/>
        </p:nvSpPr>
        <p:spPr>
          <a:xfrm>
            <a:off x="2887709" y="1791497"/>
            <a:ext cx="738779" cy="739218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564;p46">
            <a:extLst>
              <a:ext uri="{FF2B5EF4-FFF2-40B4-BE49-F238E27FC236}">
                <a16:creationId xmlns:a16="http://schemas.microsoft.com/office/drawing/2014/main" id="{E5E12A1F-5681-FE4E-C519-1ED0172595ED}"/>
              </a:ext>
            </a:extLst>
          </p:cNvPr>
          <p:cNvSpPr/>
          <p:nvPr/>
        </p:nvSpPr>
        <p:spPr>
          <a:xfrm>
            <a:off x="4305679" y="1790016"/>
            <a:ext cx="738779" cy="739218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564;p46">
            <a:extLst>
              <a:ext uri="{FF2B5EF4-FFF2-40B4-BE49-F238E27FC236}">
                <a16:creationId xmlns:a16="http://schemas.microsoft.com/office/drawing/2014/main" id="{8C01620D-9291-E77D-4CA9-777E1C68A5A6}"/>
              </a:ext>
            </a:extLst>
          </p:cNvPr>
          <p:cNvSpPr/>
          <p:nvPr/>
        </p:nvSpPr>
        <p:spPr>
          <a:xfrm>
            <a:off x="5723649" y="1820430"/>
            <a:ext cx="738779" cy="739218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Subtitle 26">
            <a:extLst>
              <a:ext uri="{FF2B5EF4-FFF2-40B4-BE49-F238E27FC236}">
                <a16:creationId xmlns:a16="http://schemas.microsoft.com/office/drawing/2014/main" id="{9F822F78-ADF3-FBAC-2F9E-1C7033C201CB}"/>
              </a:ext>
            </a:extLst>
          </p:cNvPr>
          <p:cNvSpPr txBox="1">
            <a:spLocks/>
          </p:cNvSpPr>
          <p:nvPr/>
        </p:nvSpPr>
        <p:spPr>
          <a:xfrm>
            <a:off x="4031930" y="2493083"/>
            <a:ext cx="1449984" cy="5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139700" indent="0" algn="l"/>
            <a:r>
              <a:rPr lang="en-US" sz="1600" dirty="0"/>
              <a:t>Scikit Learn</a:t>
            </a:r>
          </a:p>
        </p:txBody>
      </p:sp>
      <p:sp>
        <p:nvSpPr>
          <p:cNvPr id="52" name="Subtitle 26">
            <a:extLst>
              <a:ext uri="{FF2B5EF4-FFF2-40B4-BE49-F238E27FC236}">
                <a16:creationId xmlns:a16="http://schemas.microsoft.com/office/drawing/2014/main" id="{822BFE6D-C163-C425-80C7-BAC042631515}"/>
              </a:ext>
            </a:extLst>
          </p:cNvPr>
          <p:cNvSpPr txBox="1">
            <a:spLocks/>
          </p:cNvSpPr>
          <p:nvPr/>
        </p:nvSpPr>
        <p:spPr>
          <a:xfrm>
            <a:off x="5664795" y="2470725"/>
            <a:ext cx="1449984" cy="5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139700" indent="0" algn="l"/>
            <a:r>
              <a:rPr lang="en-US" sz="1600" dirty="0" err="1"/>
              <a:t>Keras</a:t>
            </a:r>
            <a:endParaRPr lang="en-US" sz="1600" dirty="0"/>
          </a:p>
        </p:txBody>
      </p:sp>
      <p:pic>
        <p:nvPicPr>
          <p:cNvPr id="4" name="Picture 3" descr="A green logo with a white background&#10;&#10;Description automatically generated">
            <a:extLst>
              <a:ext uri="{FF2B5EF4-FFF2-40B4-BE49-F238E27FC236}">
                <a16:creationId xmlns:a16="http://schemas.microsoft.com/office/drawing/2014/main" id="{E32A7ECD-D8DD-5B38-8BBA-AEB6A9CEA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094" y="1909544"/>
            <a:ext cx="483870" cy="512002"/>
          </a:xfrm>
          <a:prstGeom prst="rect">
            <a:avLst/>
          </a:prstGeom>
        </p:spPr>
      </p:pic>
      <p:pic>
        <p:nvPicPr>
          <p:cNvPr id="6" name="Picture 5" descr="A white letter on a green square&#10;&#10;Description automatically generated">
            <a:extLst>
              <a:ext uri="{FF2B5EF4-FFF2-40B4-BE49-F238E27FC236}">
                <a16:creationId xmlns:a16="http://schemas.microsoft.com/office/drawing/2014/main" id="{F3E0E4C9-8A50-B33B-E3ED-DAB409855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009" y="1909544"/>
            <a:ext cx="508607" cy="538177"/>
          </a:xfrm>
          <a:prstGeom prst="rect">
            <a:avLst/>
          </a:prstGeom>
        </p:spPr>
      </p:pic>
      <p:pic>
        <p:nvPicPr>
          <p:cNvPr id="2" name="Picture 1" descr="A green circle with white text&#10;&#10;Description automatically generated">
            <a:extLst>
              <a:ext uri="{FF2B5EF4-FFF2-40B4-BE49-F238E27FC236}">
                <a16:creationId xmlns:a16="http://schemas.microsoft.com/office/drawing/2014/main" id="{475601C4-D41C-4E55-B342-AF645FADE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695" y="1973115"/>
            <a:ext cx="567341" cy="4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479369" y="212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Algorithms and Libraries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397025" y="298923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609627" y="416446"/>
            <a:ext cx="6206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09</a:t>
            </a:r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ED10B0FA-8E93-C663-1D76-4084366CF59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448943" y="1259457"/>
            <a:ext cx="6047412" cy="3191774"/>
          </a:xfrm>
        </p:spPr>
        <p:txBody>
          <a:bodyPr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MobileNet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Models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deep learning models optimized for mobile and edge devices. In our project, we used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MobileNet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image recognition tasks, such as identifying identifying recipe and nutritional value of the food item from the uploaded image. </a:t>
            </a:r>
          </a:p>
          <a:p>
            <a:pPr marL="139700" indent="0" algn="l"/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K-Nearest Neighbors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simple, versatile machine-learning algorithm used for classification and regression. We used KNN to suggest recipes by finding the closest match to the uploaded image.</a:t>
            </a:r>
          </a:p>
          <a:p>
            <a:pPr marL="139700" indent="0" algn="l"/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VGG16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 convolutional neural network model known for its effectiveness in image recognition. VGG16 was utilized for analyzing images of food to help with recipe generation.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99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1721102" y="36881"/>
            <a:ext cx="50746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04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1944906" y="108127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dirty="0"/>
              <a:t>Improvements from last feedback</a:t>
            </a:r>
            <a:endParaRPr lang="en-US" sz="1400" dirty="0"/>
          </a:p>
        </p:txBody>
      </p:sp>
      <p:sp>
        <p:nvSpPr>
          <p:cNvPr id="405" name="Google Shape;405;p37"/>
          <p:cNvSpPr txBox="1">
            <a:spLocks noGrp="1"/>
          </p:cNvSpPr>
          <p:nvPr>
            <p:ph type="subTitle" idx="13"/>
          </p:nvPr>
        </p:nvSpPr>
        <p:spPr>
          <a:xfrm>
            <a:off x="1976322" y="1693383"/>
            <a:ext cx="2907067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Project Description</a:t>
            </a:r>
            <a:endParaRPr sz="2000" dirty="0"/>
          </a:p>
        </p:txBody>
      </p:sp>
      <p:pic>
        <p:nvPicPr>
          <p:cNvPr id="410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29127" y="815037"/>
            <a:ext cx="933022" cy="5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 txBox="1">
            <a:spLocks noGrp="1"/>
          </p:cNvSpPr>
          <p:nvPr>
            <p:ph type="title" idx="5"/>
          </p:nvPr>
        </p:nvSpPr>
        <p:spPr>
          <a:xfrm>
            <a:off x="1036652" y="87663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8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06383" y="2257041"/>
            <a:ext cx="933022" cy="5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29127" y="1521260"/>
            <a:ext cx="933022" cy="5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36623" y="3647794"/>
            <a:ext cx="859712" cy="56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21610" y="2995948"/>
            <a:ext cx="850711" cy="48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36623" y="2283155"/>
            <a:ext cx="856020" cy="50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291942" y="1536287"/>
            <a:ext cx="898770" cy="54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294271" y="818727"/>
            <a:ext cx="878050" cy="53287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7"/>
          <p:cNvSpPr txBox="1">
            <a:spLocks noGrp="1"/>
          </p:cNvSpPr>
          <p:nvPr>
            <p:ph type="title" idx="7"/>
          </p:nvPr>
        </p:nvSpPr>
        <p:spPr>
          <a:xfrm>
            <a:off x="4376748" y="84003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  <p:sp>
        <p:nvSpPr>
          <p:cNvPr id="412" name="Google Shape;412;p37"/>
          <p:cNvSpPr txBox="1">
            <a:spLocks noGrp="1"/>
          </p:cNvSpPr>
          <p:nvPr>
            <p:ph type="title" idx="8"/>
          </p:nvPr>
        </p:nvSpPr>
        <p:spPr>
          <a:xfrm>
            <a:off x="4391103" y="1629183"/>
            <a:ext cx="720345" cy="384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04</a:t>
            </a:r>
            <a:endParaRPr sz="2800" dirty="0"/>
          </a:p>
        </p:txBody>
      </p:sp>
      <p:sp>
        <p:nvSpPr>
          <p:cNvPr id="414" name="Google Shape;414;p37"/>
          <p:cNvSpPr txBox="1">
            <a:spLocks noGrp="1"/>
          </p:cNvSpPr>
          <p:nvPr>
            <p:ph type="title" idx="6"/>
          </p:nvPr>
        </p:nvSpPr>
        <p:spPr>
          <a:xfrm>
            <a:off x="1028288" y="159191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5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06383" y="2905998"/>
            <a:ext cx="933022" cy="5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06383" y="3616697"/>
            <a:ext cx="933022" cy="5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65758" y="2267802"/>
            <a:ext cx="6142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05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0603" y="228804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2800" dirty="0">
                <a:solidFill>
                  <a:srgbClr val="FEE0C4"/>
                </a:solidFill>
                <a:latin typeface="Averia Serif Libre"/>
                <a:sym typeface="Averia Serif Libre"/>
              </a:rPr>
              <a:t>06</a:t>
            </a:r>
          </a:p>
        </p:txBody>
      </p:sp>
      <p:sp>
        <p:nvSpPr>
          <p:cNvPr id="8" name="Rectangle 7"/>
          <p:cNvSpPr/>
          <p:nvPr/>
        </p:nvSpPr>
        <p:spPr>
          <a:xfrm>
            <a:off x="1072170" y="2929604"/>
            <a:ext cx="6078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07</a:t>
            </a:r>
          </a:p>
          <a:p>
            <a:pPr lvl="0" algn="ctr"/>
            <a:endParaRPr lang="en" dirty="0"/>
          </a:p>
        </p:txBody>
      </p:sp>
      <p:sp>
        <p:nvSpPr>
          <p:cNvPr id="9" name="Rectangle 8"/>
          <p:cNvSpPr/>
          <p:nvPr/>
        </p:nvSpPr>
        <p:spPr>
          <a:xfrm>
            <a:off x="4469764" y="3010747"/>
            <a:ext cx="593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2800" dirty="0">
                <a:solidFill>
                  <a:srgbClr val="FEE0C4"/>
                </a:solidFill>
                <a:latin typeface="Averia Serif Libre"/>
                <a:sym typeface="Averia Serif Libre"/>
              </a:rPr>
              <a:t>08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139" y="3638219"/>
            <a:ext cx="6238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7953" y="3653608"/>
            <a:ext cx="546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2800" dirty="0">
                <a:solidFill>
                  <a:srgbClr val="FEE0C4"/>
                </a:solidFill>
                <a:latin typeface="Averia Serif Libre"/>
                <a:sym typeface="Averia Serif Libre"/>
              </a:rPr>
              <a:t>10</a:t>
            </a:r>
          </a:p>
        </p:txBody>
      </p:sp>
      <p:sp>
        <p:nvSpPr>
          <p:cNvPr id="37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5401894" y="2013739"/>
            <a:ext cx="2360301" cy="4201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Team Members Roles and Responsibilities</a:t>
            </a:r>
            <a:endParaRPr sz="2000" dirty="0"/>
          </a:p>
        </p:txBody>
      </p:sp>
      <p:sp>
        <p:nvSpPr>
          <p:cNvPr id="38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2046116" y="2579793"/>
            <a:ext cx="2330632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Teamworking Agreement</a:t>
            </a:r>
          </a:p>
        </p:txBody>
      </p:sp>
      <p:sp>
        <p:nvSpPr>
          <p:cNvPr id="27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5401894" y="2443824"/>
            <a:ext cx="1721260" cy="4001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dirty="0"/>
              <a:t>Personas</a:t>
            </a:r>
            <a:endParaRPr sz="1400" dirty="0"/>
          </a:p>
        </p:txBody>
      </p:sp>
      <p:sp>
        <p:nvSpPr>
          <p:cNvPr id="39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2109851" y="3139467"/>
            <a:ext cx="1738527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MVP</a:t>
            </a:r>
            <a:endParaRPr sz="2000" dirty="0"/>
          </a:p>
        </p:txBody>
      </p:sp>
      <p:sp>
        <p:nvSpPr>
          <p:cNvPr id="40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5355980" y="4384493"/>
            <a:ext cx="1715665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User Stories</a:t>
            </a:r>
            <a:endParaRPr sz="2000" dirty="0"/>
          </a:p>
        </p:txBody>
      </p:sp>
      <p:pic>
        <p:nvPicPr>
          <p:cNvPr id="43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16302" y="4321359"/>
            <a:ext cx="880033" cy="51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29127" y="4265095"/>
            <a:ext cx="933022" cy="5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18656" y="4275856"/>
            <a:ext cx="5148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21861" y="4317325"/>
            <a:ext cx="532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2800" dirty="0">
                <a:solidFill>
                  <a:srgbClr val="FEE0C4"/>
                </a:solidFill>
                <a:latin typeface="Averia Serif Libre"/>
                <a:sym typeface="Averia Serif Libre"/>
              </a:rPr>
              <a:t>12</a:t>
            </a:r>
          </a:p>
        </p:txBody>
      </p:sp>
      <p:sp>
        <p:nvSpPr>
          <p:cNvPr id="5" name="Google Shape;404;p37">
            <a:extLst>
              <a:ext uri="{FF2B5EF4-FFF2-40B4-BE49-F238E27FC236}">
                <a16:creationId xmlns:a16="http://schemas.microsoft.com/office/drawing/2014/main" id="{329B99E1-61B2-9BC4-6A5E-3D27BDD7C58F}"/>
              </a:ext>
            </a:extLst>
          </p:cNvPr>
          <p:cNvSpPr txBox="1">
            <a:spLocks/>
          </p:cNvSpPr>
          <p:nvPr/>
        </p:nvSpPr>
        <p:spPr>
          <a:xfrm>
            <a:off x="5401894" y="856188"/>
            <a:ext cx="1721260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Introduction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89B70-A189-09D8-7180-813BDCA4C8E6}"/>
              </a:ext>
            </a:extLst>
          </p:cNvPr>
          <p:cNvSpPr/>
          <p:nvPr/>
        </p:nvSpPr>
        <p:spPr>
          <a:xfrm>
            <a:off x="5433694" y="3710150"/>
            <a:ext cx="1309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51271D"/>
              </a:buClr>
              <a:buSzPts val="2400"/>
            </a:pPr>
            <a:r>
              <a:rPr lang="en-US" sz="2000" dirty="0">
                <a:solidFill>
                  <a:srgbClr val="CC6600"/>
                </a:solidFill>
                <a:latin typeface="Averia Serif Libre"/>
                <a:sym typeface="Averia Serif Libre"/>
              </a:rPr>
              <a:t>Diagrams</a:t>
            </a:r>
          </a:p>
        </p:txBody>
      </p:sp>
      <p:sp>
        <p:nvSpPr>
          <p:cNvPr id="2" name="Google Shape;404;p37">
            <a:extLst>
              <a:ext uri="{FF2B5EF4-FFF2-40B4-BE49-F238E27FC236}">
                <a16:creationId xmlns:a16="http://schemas.microsoft.com/office/drawing/2014/main" id="{35EAF04D-20B3-C8CE-ECBC-AEB7069A8163}"/>
              </a:ext>
            </a:extLst>
          </p:cNvPr>
          <p:cNvSpPr txBox="1">
            <a:spLocks/>
          </p:cNvSpPr>
          <p:nvPr/>
        </p:nvSpPr>
        <p:spPr>
          <a:xfrm>
            <a:off x="5355980" y="3191357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/>
              <a:t>Technologies and Languages</a:t>
            </a:r>
            <a:endParaRPr lang="en-US" sz="2000" dirty="0"/>
          </a:p>
        </p:txBody>
      </p:sp>
      <p:sp>
        <p:nvSpPr>
          <p:cNvPr id="4" name="Google Shape;405;p37">
            <a:extLst>
              <a:ext uri="{FF2B5EF4-FFF2-40B4-BE49-F238E27FC236}">
                <a16:creationId xmlns:a16="http://schemas.microsoft.com/office/drawing/2014/main" id="{995DDFAB-6432-0339-B6A5-91838ADC1CCE}"/>
              </a:ext>
            </a:extLst>
          </p:cNvPr>
          <p:cNvSpPr txBox="1">
            <a:spLocks/>
          </p:cNvSpPr>
          <p:nvPr/>
        </p:nvSpPr>
        <p:spPr>
          <a:xfrm>
            <a:off x="1976322" y="3773461"/>
            <a:ext cx="2907067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Algorithms</a:t>
            </a:r>
          </a:p>
        </p:txBody>
      </p:sp>
      <p:sp>
        <p:nvSpPr>
          <p:cNvPr id="16" name="Google Shape;404;p37">
            <a:extLst>
              <a:ext uri="{FF2B5EF4-FFF2-40B4-BE49-F238E27FC236}">
                <a16:creationId xmlns:a16="http://schemas.microsoft.com/office/drawing/2014/main" id="{F750CA15-7B08-6D78-E56A-58E279274825}"/>
              </a:ext>
            </a:extLst>
          </p:cNvPr>
          <p:cNvSpPr txBox="1">
            <a:spLocks/>
          </p:cNvSpPr>
          <p:nvPr/>
        </p:nvSpPr>
        <p:spPr>
          <a:xfrm>
            <a:off x="2014645" y="4384493"/>
            <a:ext cx="1928937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Sprint 2 Recap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479369" y="212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Algorithms and Libraries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397025" y="298923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609627" y="416446"/>
            <a:ext cx="6206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09</a:t>
            </a:r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ED10B0FA-8E93-C663-1D76-4084366CF59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519311" y="1068999"/>
            <a:ext cx="5813141" cy="2331777"/>
          </a:xfrm>
        </p:spPr>
        <p:txBody>
          <a:bodyPr anchor="ctr"/>
          <a:lstStyle/>
          <a:p>
            <a:pPr marL="139700" indent="0" algn="l"/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an ensemble learning method used for classification and regression. This algorithm is deployed to predict the nutritional values of uploaded items of food.</a:t>
            </a:r>
          </a:p>
          <a:p>
            <a:pPr marL="139700" indent="0" algn="l"/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Scraping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was used to gather recipes from the internet to find appropriate recipes and their nutritional values.</a:t>
            </a:r>
            <a:b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39700" indent="0" algn="l"/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183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802" y="724534"/>
            <a:ext cx="5719309" cy="1270500"/>
          </a:xfrm>
        </p:spPr>
        <p:txBody>
          <a:bodyPr/>
          <a:lstStyle/>
          <a:p>
            <a:r>
              <a:rPr lang="en-US" sz="6600" dirty="0"/>
              <a:t>Diagrams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4106" y="2011839"/>
            <a:ext cx="4304700" cy="16365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Architecture Diagram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Context Diagram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ER Diagram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Sequence Diagram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State Diagram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B7238-68CB-5B05-5401-F1B79567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8555">
            <a:off x="1499447" y="883096"/>
            <a:ext cx="1168553" cy="829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4D49BB-9A0C-5449-5BC9-67B5B1F77F29}"/>
              </a:ext>
            </a:extLst>
          </p:cNvPr>
          <p:cNvSpPr/>
          <p:nvPr/>
        </p:nvSpPr>
        <p:spPr>
          <a:xfrm rot="20558448">
            <a:off x="1780215" y="1058905"/>
            <a:ext cx="6070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200" dirty="0">
                <a:solidFill>
                  <a:srgbClr val="FEE0C4"/>
                </a:solidFill>
                <a:latin typeface="Averia Serif Libre"/>
                <a:sym typeface="Averia Serif Libre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9579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72" y="482441"/>
            <a:ext cx="6414989" cy="812285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6" name="Picture 5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1839A5F8-42CA-1649-BBA2-F6EE4965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116" y="1036948"/>
            <a:ext cx="2553087" cy="41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31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4" y="487558"/>
            <a:ext cx="7422292" cy="4558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566" y="0"/>
            <a:ext cx="4506265" cy="738354"/>
          </a:xfrm>
        </p:spPr>
        <p:txBody>
          <a:bodyPr/>
          <a:lstStyle/>
          <a:p>
            <a:r>
              <a:rPr lang="en-US" sz="3600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336810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7315" y="-90961"/>
            <a:ext cx="2727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CB2127"/>
                </a:solidFill>
                <a:latin typeface="Averia Serif Libre"/>
                <a:sym typeface="Averia Serif Libre"/>
              </a:rPr>
              <a:t>ER Diagram</a:t>
            </a:r>
            <a:endParaRPr lang="en-US" dirty="0"/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8502A5A-8EA0-A8B5-4D83-ED5B68F2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50" y="614995"/>
            <a:ext cx="6188299" cy="423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2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3" y="720027"/>
            <a:ext cx="7677664" cy="422576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6190" y="164412"/>
            <a:ext cx="4115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CB2127"/>
                </a:solidFill>
                <a:latin typeface="Averia Serif Libre"/>
                <a:sym typeface="Averia Serif Libre"/>
              </a:rPr>
              <a:t>Sequence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17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" t="4167" r="1947" b="2141"/>
          <a:stretch/>
        </p:blipFill>
        <p:spPr>
          <a:xfrm>
            <a:off x="1095632" y="324365"/>
            <a:ext cx="7051590" cy="48191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49603" y="-156864"/>
            <a:ext cx="2863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B2127"/>
                </a:solidFill>
                <a:latin typeface="Averia Serif Libre"/>
                <a:sym typeface="Averia Serif Libre"/>
              </a:rPr>
              <a:t>State Diagram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70010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Class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93" y="662846"/>
            <a:ext cx="7104610" cy="440775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64065" y="90617"/>
            <a:ext cx="4506265" cy="738354"/>
          </a:xfrm>
        </p:spPr>
        <p:txBody>
          <a:bodyPr/>
          <a:lstStyle/>
          <a:p>
            <a:r>
              <a:rPr lang="en-US" sz="3600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45458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5"/>
          <p:cNvSpPr txBox="1">
            <a:spLocks noGrp="1"/>
          </p:cNvSpPr>
          <p:nvPr>
            <p:ph type="title"/>
          </p:nvPr>
        </p:nvSpPr>
        <p:spPr>
          <a:xfrm>
            <a:off x="2166550" y="272031"/>
            <a:ext cx="40249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Sprint 2 Recap </a:t>
            </a:r>
            <a:endParaRPr dirty="0"/>
          </a:p>
        </p:txBody>
      </p:sp>
      <p:pic>
        <p:nvPicPr>
          <p:cNvPr id="1013" name="Google Shape;10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200" y="101772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398827" y="920874"/>
            <a:ext cx="265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>
                <a:solidFill>
                  <a:srgbClr val="CB2127"/>
                </a:solidFill>
                <a:latin typeface="Averia Serif Libre"/>
                <a:sym typeface="Averia Serif Libre"/>
              </a:rPr>
              <a:t>Sprint 2 (feb 15-mar 13)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4E63A-9E23-0221-B69F-077DE8C06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28602">
            <a:off x="1729656" y="301638"/>
            <a:ext cx="927279" cy="658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94B17D-BA59-177C-7796-D0C22E40E659}"/>
              </a:ext>
            </a:extLst>
          </p:cNvPr>
          <p:cNvSpPr/>
          <p:nvPr/>
        </p:nvSpPr>
        <p:spPr>
          <a:xfrm rot="19716840">
            <a:off x="1963103" y="382295"/>
            <a:ext cx="4603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16550" y="26354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Product Backlog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D5285-E134-FA72-A5F8-FE53D696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2329442" y="277064"/>
            <a:ext cx="960183" cy="681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687C11-0CC4-CD28-A30D-07238E3D0604}"/>
              </a:ext>
            </a:extLst>
          </p:cNvPr>
          <p:cNvSpPr/>
          <p:nvPr/>
        </p:nvSpPr>
        <p:spPr>
          <a:xfrm rot="19716840">
            <a:off x="2550487" y="392368"/>
            <a:ext cx="5180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4ED7777-3476-0B57-0669-6CB9447ED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53290"/>
              </p:ext>
            </p:extLst>
          </p:nvPr>
        </p:nvGraphicFramePr>
        <p:xfrm>
          <a:off x="528638" y="836242"/>
          <a:ext cx="7902576" cy="3578594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507206">
                  <a:extLst>
                    <a:ext uri="{9D8B030D-6E8A-4147-A177-3AD203B41FA5}">
                      <a16:colId xmlns:a16="http://schemas.microsoft.com/office/drawing/2014/main" val="1952737080"/>
                    </a:ext>
                  </a:extLst>
                </a:gridCol>
                <a:gridCol w="407194">
                  <a:extLst>
                    <a:ext uri="{9D8B030D-6E8A-4147-A177-3AD203B41FA5}">
                      <a16:colId xmlns:a16="http://schemas.microsoft.com/office/drawing/2014/main" val="1765233111"/>
                    </a:ext>
                  </a:extLst>
                </a:gridCol>
                <a:gridCol w="964406">
                  <a:extLst>
                    <a:ext uri="{9D8B030D-6E8A-4147-A177-3AD203B41FA5}">
                      <a16:colId xmlns:a16="http://schemas.microsoft.com/office/drawing/2014/main" val="391642739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3976089319"/>
                    </a:ext>
                  </a:extLst>
                </a:gridCol>
                <a:gridCol w="2271712">
                  <a:extLst>
                    <a:ext uri="{9D8B030D-6E8A-4147-A177-3AD203B41FA5}">
                      <a16:colId xmlns:a16="http://schemas.microsoft.com/office/drawing/2014/main" val="3374781530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256113032"/>
                    </a:ext>
                  </a:extLst>
                </a:gridCol>
                <a:gridCol w="413575">
                  <a:extLst>
                    <a:ext uri="{9D8B030D-6E8A-4147-A177-3AD203B41FA5}">
                      <a16:colId xmlns:a16="http://schemas.microsoft.com/office/drawing/2014/main" val="3509857846"/>
                    </a:ext>
                  </a:extLst>
                </a:gridCol>
                <a:gridCol w="352395">
                  <a:extLst>
                    <a:ext uri="{9D8B030D-6E8A-4147-A177-3AD203B41FA5}">
                      <a16:colId xmlns:a16="http://schemas.microsoft.com/office/drawing/2014/main" val="1464736189"/>
                    </a:ext>
                  </a:extLst>
                </a:gridCol>
              </a:tblGrid>
              <a:tr h="38673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Estimation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 that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Status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6571139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Student on a budget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my food expense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manage my budget more effectively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Expense Tracking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876153227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Busy Parent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easily upload my grocery receipts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automatically update my pantry inventory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Receipt Upload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2185080680"/>
                  </a:ext>
                </a:extLst>
              </a:tr>
              <a:tr h="61891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Health-conscious Individual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check the nutritional value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maintain my dietry regimen without hassle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Nutritional Value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889422676"/>
                  </a:ext>
                </a:extLst>
              </a:tr>
              <a:tr h="61891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Environmentally Aware User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 alterted about food nearing expiration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reduce food waste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156194047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Gourmet Cook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explore new dishes and cuisines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373040991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Parent with multiple kids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plan meals for the whole week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organize my shopping and cooking schedule better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557602545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Novice Cook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step-by-step cooking guides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learn to cook with more confidence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4087321655"/>
                  </a:ext>
                </a:extLst>
              </a:tr>
              <a:tr h="3256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Entusiast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upload my own recipes and share them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contribute to the community and save my favorites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Upload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2052747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69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1721102" y="36881"/>
            <a:ext cx="50746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0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29127" y="815037"/>
            <a:ext cx="933022" cy="57552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 txBox="1">
            <a:spLocks noGrp="1"/>
          </p:cNvSpPr>
          <p:nvPr>
            <p:ph type="title" idx="5"/>
          </p:nvPr>
        </p:nvSpPr>
        <p:spPr>
          <a:xfrm>
            <a:off x="1036652" y="87663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pic>
        <p:nvPicPr>
          <p:cNvPr id="28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37491" y="2925866"/>
            <a:ext cx="822417" cy="54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37491" y="1488073"/>
            <a:ext cx="933022" cy="57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291942" y="1536287"/>
            <a:ext cx="898770" cy="54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410;p37"/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294271" y="818727"/>
            <a:ext cx="878050" cy="53287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7"/>
          <p:cNvSpPr txBox="1">
            <a:spLocks noGrp="1"/>
          </p:cNvSpPr>
          <p:nvPr>
            <p:ph type="title" idx="7"/>
          </p:nvPr>
        </p:nvSpPr>
        <p:spPr>
          <a:xfrm>
            <a:off x="4376748" y="84003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14</a:t>
            </a:r>
            <a:endParaRPr sz="2800" dirty="0"/>
          </a:p>
        </p:txBody>
      </p:sp>
      <p:sp>
        <p:nvSpPr>
          <p:cNvPr id="412" name="Google Shape;412;p37"/>
          <p:cNvSpPr txBox="1">
            <a:spLocks noGrp="1"/>
          </p:cNvSpPr>
          <p:nvPr>
            <p:ph type="title" idx="8"/>
          </p:nvPr>
        </p:nvSpPr>
        <p:spPr>
          <a:xfrm>
            <a:off x="4391103" y="1629183"/>
            <a:ext cx="720345" cy="384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16</a:t>
            </a:r>
            <a:endParaRPr sz="2800" dirty="0"/>
          </a:p>
        </p:txBody>
      </p:sp>
      <p:sp>
        <p:nvSpPr>
          <p:cNvPr id="414" name="Google Shape;414;p37"/>
          <p:cNvSpPr txBox="1">
            <a:spLocks noGrp="1"/>
          </p:cNvSpPr>
          <p:nvPr>
            <p:ph type="title" idx="6"/>
          </p:nvPr>
        </p:nvSpPr>
        <p:spPr>
          <a:xfrm>
            <a:off x="1028288" y="159191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  <p:sp>
        <p:nvSpPr>
          <p:cNvPr id="37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1836261" y="2985516"/>
            <a:ext cx="2360301" cy="4201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Burndown Chart</a:t>
            </a:r>
            <a:endParaRPr sz="2000" dirty="0"/>
          </a:p>
        </p:txBody>
      </p:sp>
      <p:sp>
        <p:nvSpPr>
          <p:cNvPr id="38" name="Google Shape;404;p37"/>
          <p:cNvSpPr txBox="1">
            <a:spLocks noGrp="1"/>
          </p:cNvSpPr>
          <p:nvPr>
            <p:ph type="subTitle" idx="9"/>
          </p:nvPr>
        </p:nvSpPr>
        <p:spPr>
          <a:xfrm>
            <a:off x="1816953" y="3737710"/>
            <a:ext cx="286327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WebApp Screenshots</a:t>
            </a:r>
          </a:p>
        </p:txBody>
      </p:sp>
      <p:pic>
        <p:nvPicPr>
          <p:cNvPr id="21" name="Google Shape;410;p37">
            <a:extLst>
              <a:ext uri="{FF2B5EF4-FFF2-40B4-BE49-F238E27FC236}">
                <a16:creationId xmlns:a16="http://schemas.microsoft.com/office/drawing/2014/main" id="{FE42287B-77EC-75C4-90F8-BC0D301D5A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37491" y="2250503"/>
            <a:ext cx="898770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412;p37">
            <a:extLst>
              <a:ext uri="{FF2B5EF4-FFF2-40B4-BE49-F238E27FC236}">
                <a16:creationId xmlns:a16="http://schemas.microsoft.com/office/drawing/2014/main" id="{17B43FE6-07FD-3513-EA7A-8EE1A925148A}"/>
              </a:ext>
            </a:extLst>
          </p:cNvPr>
          <p:cNvSpPr txBox="1">
            <a:spLocks/>
          </p:cNvSpPr>
          <p:nvPr/>
        </p:nvSpPr>
        <p:spPr>
          <a:xfrm>
            <a:off x="1036652" y="2343399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17</a:t>
            </a:r>
          </a:p>
        </p:txBody>
      </p:sp>
      <p:sp>
        <p:nvSpPr>
          <p:cNvPr id="23" name="Google Shape;404;p37">
            <a:extLst>
              <a:ext uri="{FF2B5EF4-FFF2-40B4-BE49-F238E27FC236}">
                <a16:creationId xmlns:a16="http://schemas.microsoft.com/office/drawing/2014/main" id="{DAA537A5-53E2-5CFC-9A3A-381226E08846}"/>
              </a:ext>
            </a:extLst>
          </p:cNvPr>
          <p:cNvSpPr txBox="1">
            <a:spLocks/>
          </p:cNvSpPr>
          <p:nvPr/>
        </p:nvSpPr>
        <p:spPr>
          <a:xfrm>
            <a:off x="5434494" y="3650688"/>
            <a:ext cx="2330632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" sz="2000" dirty="0"/>
              <a:t>Git</a:t>
            </a:r>
            <a:r>
              <a:rPr lang="en-US" sz="2000" dirty="0"/>
              <a:t>H</a:t>
            </a:r>
            <a:r>
              <a:rPr lang="en" sz="2000" dirty="0" err="1"/>
              <a:t>ub</a:t>
            </a:r>
            <a:r>
              <a:rPr lang="en" sz="2000" dirty="0"/>
              <a:t> Link</a:t>
            </a:r>
          </a:p>
        </p:txBody>
      </p:sp>
      <p:pic>
        <p:nvPicPr>
          <p:cNvPr id="24" name="Google Shape;410;p37">
            <a:extLst>
              <a:ext uri="{FF2B5EF4-FFF2-40B4-BE49-F238E27FC236}">
                <a16:creationId xmlns:a16="http://schemas.microsoft.com/office/drawing/2014/main" id="{51B83695-BA34-90C6-780C-62D2793E68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53780" y="2186543"/>
            <a:ext cx="822417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412;p37">
            <a:extLst>
              <a:ext uri="{FF2B5EF4-FFF2-40B4-BE49-F238E27FC236}">
                <a16:creationId xmlns:a16="http://schemas.microsoft.com/office/drawing/2014/main" id="{087BF44E-0FA0-8153-8797-7923204A8E6D}"/>
              </a:ext>
            </a:extLst>
          </p:cNvPr>
          <p:cNvSpPr txBox="1">
            <a:spLocks/>
          </p:cNvSpPr>
          <p:nvPr/>
        </p:nvSpPr>
        <p:spPr>
          <a:xfrm>
            <a:off x="4404817" y="2306590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18</a:t>
            </a:r>
          </a:p>
        </p:txBody>
      </p:sp>
      <p:sp>
        <p:nvSpPr>
          <p:cNvPr id="26" name="Google Shape;412;p37">
            <a:extLst>
              <a:ext uri="{FF2B5EF4-FFF2-40B4-BE49-F238E27FC236}">
                <a16:creationId xmlns:a16="http://schemas.microsoft.com/office/drawing/2014/main" id="{35E280B0-7613-12A1-82C6-F7AA5E22E3C5}"/>
              </a:ext>
            </a:extLst>
          </p:cNvPr>
          <p:cNvSpPr txBox="1">
            <a:spLocks/>
          </p:cNvSpPr>
          <p:nvPr/>
        </p:nvSpPr>
        <p:spPr>
          <a:xfrm>
            <a:off x="988527" y="3004294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19</a:t>
            </a:r>
          </a:p>
        </p:txBody>
      </p:sp>
      <p:sp>
        <p:nvSpPr>
          <p:cNvPr id="6" name="Google Shape;404;p37">
            <a:extLst>
              <a:ext uri="{FF2B5EF4-FFF2-40B4-BE49-F238E27FC236}">
                <a16:creationId xmlns:a16="http://schemas.microsoft.com/office/drawing/2014/main" id="{9FEDFB1F-EF88-34A5-BAEF-E8E2BB1ABBFD}"/>
              </a:ext>
            </a:extLst>
          </p:cNvPr>
          <p:cNvSpPr txBox="1">
            <a:spLocks/>
          </p:cNvSpPr>
          <p:nvPr/>
        </p:nvSpPr>
        <p:spPr>
          <a:xfrm>
            <a:off x="1969674" y="1126988"/>
            <a:ext cx="1928937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Acceptance Criteria</a:t>
            </a:r>
          </a:p>
        </p:txBody>
      </p:sp>
      <p:sp>
        <p:nvSpPr>
          <p:cNvPr id="9" name="Google Shape;404;p37">
            <a:extLst>
              <a:ext uri="{FF2B5EF4-FFF2-40B4-BE49-F238E27FC236}">
                <a16:creationId xmlns:a16="http://schemas.microsoft.com/office/drawing/2014/main" id="{69EF4BDE-1832-1478-890D-B0730D98371D}"/>
              </a:ext>
            </a:extLst>
          </p:cNvPr>
          <p:cNvSpPr txBox="1">
            <a:spLocks/>
          </p:cNvSpPr>
          <p:nvPr/>
        </p:nvSpPr>
        <p:spPr>
          <a:xfrm>
            <a:off x="1961310" y="1656254"/>
            <a:ext cx="1532671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Test Cases</a:t>
            </a:r>
          </a:p>
        </p:txBody>
      </p:sp>
      <p:sp>
        <p:nvSpPr>
          <p:cNvPr id="10" name="Google Shape;404;p37">
            <a:extLst>
              <a:ext uri="{FF2B5EF4-FFF2-40B4-BE49-F238E27FC236}">
                <a16:creationId xmlns:a16="http://schemas.microsoft.com/office/drawing/2014/main" id="{5859CDD3-5047-BDF3-3BC3-DF28E0453964}"/>
              </a:ext>
            </a:extLst>
          </p:cNvPr>
          <p:cNvSpPr txBox="1">
            <a:spLocks/>
          </p:cNvSpPr>
          <p:nvPr/>
        </p:nvSpPr>
        <p:spPr>
          <a:xfrm>
            <a:off x="1846747" y="4386448"/>
            <a:ext cx="2360301" cy="42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 Live Application</a:t>
            </a:r>
          </a:p>
        </p:txBody>
      </p:sp>
      <p:sp>
        <p:nvSpPr>
          <p:cNvPr id="11" name="Google Shape;404;p37">
            <a:extLst>
              <a:ext uri="{FF2B5EF4-FFF2-40B4-BE49-F238E27FC236}">
                <a16:creationId xmlns:a16="http://schemas.microsoft.com/office/drawing/2014/main" id="{B6766583-61AD-A275-826E-E84C3D3F95C2}"/>
              </a:ext>
            </a:extLst>
          </p:cNvPr>
          <p:cNvSpPr txBox="1">
            <a:spLocks/>
          </p:cNvSpPr>
          <p:nvPr/>
        </p:nvSpPr>
        <p:spPr>
          <a:xfrm>
            <a:off x="5373448" y="1591295"/>
            <a:ext cx="2360301" cy="42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 Stories Completed</a:t>
            </a:r>
          </a:p>
        </p:txBody>
      </p:sp>
      <p:sp>
        <p:nvSpPr>
          <p:cNvPr id="12" name="Google Shape;404;p37">
            <a:extLst>
              <a:ext uri="{FF2B5EF4-FFF2-40B4-BE49-F238E27FC236}">
                <a16:creationId xmlns:a16="http://schemas.microsoft.com/office/drawing/2014/main" id="{0EA12A20-204F-2836-029A-376E1700BE47}"/>
              </a:ext>
            </a:extLst>
          </p:cNvPr>
          <p:cNvSpPr txBox="1">
            <a:spLocks/>
          </p:cNvSpPr>
          <p:nvPr/>
        </p:nvSpPr>
        <p:spPr>
          <a:xfrm>
            <a:off x="1887298" y="2467283"/>
            <a:ext cx="2360301" cy="42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 Stories Not Completed</a:t>
            </a:r>
          </a:p>
        </p:txBody>
      </p:sp>
      <p:sp>
        <p:nvSpPr>
          <p:cNvPr id="13" name="Google Shape;404;p37">
            <a:extLst>
              <a:ext uri="{FF2B5EF4-FFF2-40B4-BE49-F238E27FC236}">
                <a16:creationId xmlns:a16="http://schemas.microsoft.com/office/drawing/2014/main" id="{2F9B6939-E8DF-2565-4715-7665B3AECBDA}"/>
              </a:ext>
            </a:extLst>
          </p:cNvPr>
          <p:cNvSpPr txBox="1">
            <a:spLocks/>
          </p:cNvSpPr>
          <p:nvPr/>
        </p:nvSpPr>
        <p:spPr>
          <a:xfrm>
            <a:off x="5373448" y="2306590"/>
            <a:ext cx="2514776" cy="43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" sz="2000" dirty="0"/>
              <a:t>Team Velocity and Committed Ratio</a:t>
            </a:r>
          </a:p>
        </p:txBody>
      </p:sp>
      <p:pic>
        <p:nvPicPr>
          <p:cNvPr id="14" name="Google Shape;410;p37">
            <a:extLst>
              <a:ext uri="{FF2B5EF4-FFF2-40B4-BE49-F238E27FC236}">
                <a16:creationId xmlns:a16="http://schemas.microsoft.com/office/drawing/2014/main" id="{206F6218-ADAE-8E20-D098-1FB0937C1C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391103" y="2862257"/>
            <a:ext cx="822417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12;p37">
            <a:extLst>
              <a:ext uri="{FF2B5EF4-FFF2-40B4-BE49-F238E27FC236}">
                <a16:creationId xmlns:a16="http://schemas.microsoft.com/office/drawing/2014/main" id="{C0FC6105-ECF1-74CF-13AC-B08A3FBC6056}"/>
              </a:ext>
            </a:extLst>
          </p:cNvPr>
          <p:cNvSpPr txBox="1">
            <a:spLocks/>
          </p:cNvSpPr>
          <p:nvPr/>
        </p:nvSpPr>
        <p:spPr>
          <a:xfrm>
            <a:off x="4451059" y="2955446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20</a:t>
            </a:r>
          </a:p>
        </p:txBody>
      </p:sp>
      <p:pic>
        <p:nvPicPr>
          <p:cNvPr id="16" name="Google Shape;410;p37">
            <a:extLst>
              <a:ext uri="{FF2B5EF4-FFF2-40B4-BE49-F238E27FC236}">
                <a16:creationId xmlns:a16="http://schemas.microsoft.com/office/drawing/2014/main" id="{69CB660E-1089-F4DC-519C-3C1D5459F0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976696" y="3630613"/>
            <a:ext cx="822417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12;p37">
            <a:extLst>
              <a:ext uri="{FF2B5EF4-FFF2-40B4-BE49-F238E27FC236}">
                <a16:creationId xmlns:a16="http://schemas.microsoft.com/office/drawing/2014/main" id="{3F843E27-ED32-92BF-7DD8-A6FF00569E7A}"/>
              </a:ext>
            </a:extLst>
          </p:cNvPr>
          <p:cNvSpPr txBox="1">
            <a:spLocks/>
          </p:cNvSpPr>
          <p:nvPr/>
        </p:nvSpPr>
        <p:spPr>
          <a:xfrm>
            <a:off x="1036652" y="3723802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21</a:t>
            </a:r>
          </a:p>
        </p:txBody>
      </p:sp>
      <p:pic>
        <p:nvPicPr>
          <p:cNvPr id="18" name="Google Shape;410;p37">
            <a:extLst>
              <a:ext uri="{FF2B5EF4-FFF2-40B4-BE49-F238E27FC236}">
                <a16:creationId xmlns:a16="http://schemas.microsoft.com/office/drawing/2014/main" id="{C07FA7BB-D516-26B9-1220-1FC3DAB3B8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4410411" y="3577232"/>
            <a:ext cx="822417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412;p37">
            <a:extLst>
              <a:ext uri="{FF2B5EF4-FFF2-40B4-BE49-F238E27FC236}">
                <a16:creationId xmlns:a16="http://schemas.microsoft.com/office/drawing/2014/main" id="{52E7DA96-CF7E-A22B-CCD2-CACADFFC41ED}"/>
              </a:ext>
            </a:extLst>
          </p:cNvPr>
          <p:cNvSpPr txBox="1">
            <a:spLocks/>
          </p:cNvSpPr>
          <p:nvPr/>
        </p:nvSpPr>
        <p:spPr>
          <a:xfrm>
            <a:off x="4470367" y="3670421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22</a:t>
            </a:r>
          </a:p>
        </p:txBody>
      </p:sp>
      <p:sp>
        <p:nvSpPr>
          <p:cNvPr id="20" name="Google Shape;404;p37">
            <a:extLst>
              <a:ext uri="{FF2B5EF4-FFF2-40B4-BE49-F238E27FC236}">
                <a16:creationId xmlns:a16="http://schemas.microsoft.com/office/drawing/2014/main" id="{F4B2C375-7EE7-0DFF-BAB3-FBA402526472}"/>
              </a:ext>
            </a:extLst>
          </p:cNvPr>
          <p:cNvSpPr txBox="1">
            <a:spLocks/>
          </p:cNvSpPr>
          <p:nvPr/>
        </p:nvSpPr>
        <p:spPr>
          <a:xfrm>
            <a:off x="5434494" y="2928817"/>
            <a:ext cx="1812727" cy="43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" sz="2000" dirty="0"/>
              <a:t>Retrospective</a:t>
            </a:r>
          </a:p>
        </p:txBody>
      </p:sp>
      <p:pic>
        <p:nvPicPr>
          <p:cNvPr id="41" name="Google Shape;410;p37">
            <a:extLst>
              <a:ext uri="{FF2B5EF4-FFF2-40B4-BE49-F238E27FC236}">
                <a16:creationId xmlns:a16="http://schemas.microsoft.com/office/drawing/2014/main" id="{D0A967DF-C2B4-11C2-F7D6-0DEE37F17E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657"/>
          <a:stretch/>
        </p:blipFill>
        <p:spPr>
          <a:xfrm>
            <a:off x="1024330" y="4265214"/>
            <a:ext cx="822417" cy="5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12;p37">
            <a:extLst>
              <a:ext uri="{FF2B5EF4-FFF2-40B4-BE49-F238E27FC236}">
                <a16:creationId xmlns:a16="http://schemas.microsoft.com/office/drawing/2014/main" id="{D52B471D-3BE0-1BB4-0770-68BBA3F80F53}"/>
              </a:ext>
            </a:extLst>
          </p:cNvPr>
          <p:cNvSpPr txBox="1">
            <a:spLocks/>
          </p:cNvSpPr>
          <p:nvPr/>
        </p:nvSpPr>
        <p:spPr>
          <a:xfrm>
            <a:off x="1084286" y="4358403"/>
            <a:ext cx="720345" cy="3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2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ia Serif Libre"/>
              <a:buNone/>
              <a:defRPr sz="30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r>
              <a:rPr lang="en" sz="2800" dirty="0"/>
              <a:t>23</a:t>
            </a:r>
          </a:p>
        </p:txBody>
      </p:sp>
      <p:sp>
        <p:nvSpPr>
          <p:cNvPr id="43" name="Google Shape;404;p37">
            <a:extLst>
              <a:ext uri="{FF2B5EF4-FFF2-40B4-BE49-F238E27FC236}">
                <a16:creationId xmlns:a16="http://schemas.microsoft.com/office/drawing/2014/main" id="{33FDDE7D-92AB-FA3A-723D-12F7F907752F}"/>
              </a:ext>
            </a:extLst>
          </p:cNvPr>
          <p:cNvSpPr txBox="1">
            <a:spLocks/>
          </p:cNvSpPr>
          <p:nvPr/>
        </p:nvSpPr>
        <p:spPr>
          <a:xfrm>
            <a:off x="5434494" y="1063585"/>
            <a:ext cx="2880564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ia Serif Libre"/>
              <a:buNone/>
              <a:defRPr sz="24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0" indent="0"/>
            <a:r>
              <a:rPr lang="en-US" sz="2000" dirty="0"/>
              <a:t>Sprint 3 Backlog</a:t>
            </a:r>
          </a:p>
        </p:txBody>
      </p:sp>
    </p:spTree>
    <p:extLst>
      <p:ext uri="{BB962C8B-B14F-4D97-AF65-F5344CB8AC3E}">
        <p14:creationId xmlns:p14="http://schemas.microsoft.com/office/powerpoint/2010/main" val="3517112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16550" y="26354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Product Backlog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D5285-E134-FA72-A5F8-FE53D696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2329442" y="277064"/>
            <a:ext cx="960183" cy="681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687C11-0CC4-CD28-A30D-07238E3D0604}"/>
              </a:ext>
            </a:extLst>
          </p:cNvPr>
          <p:cNvSpPr/>
          <p:nvPr/>
        </p:nvSpPr>
        <p:spPr>
          <a:xfrm rot="19716840">
            <a:off x="2550487" y="392368"/>
            <a:ext cx="5180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597C52-8DF3-B686-4407-CA0018AA8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780875"/>
              </p:ext>
            </p:extLst>
          </p:nvPr>
        </p:nvGraphicFramePr>
        <p:xfrm>
          <a:off x="610600" y="1357460"/>
          <a:ext cx="7816850" cy="3205114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492336">
                  <a:extLst>
                    <a:ext uri="{9D8B030D-6E8A-4147-A177-3AD203B41FA5}">
                      <a16:colId xmlns:a16="http://schemas.microsoft.com/office/drawing/2014/main" val="4138458960"/>
                    </a:ext>
                  </a:extLst>
                </a:gridCol>
                <a:gridCol w="405353">
                  <a:extLst>
                    <a:ext uri="{9D8B030D-6E8A-4147-A177-3AD203B41FA5}">
                      <a16:colId xmlns:a16="http://schemas.microsoft.com/office/drawing/2014/main" val="2464222948"/>
                    </a:ext>
                  </a:extLst>
                </a:gridCol>
                <a:gridCol w="952107">
                  <a:extLst>
                    <a:ext uri="{9D8B030D-6E8A-4147-A177-3AD203B41FA5}">
                      <a16:colId xmlns:a16="http://schemas.microsoft.com/office/drawing/2014/main" val="3607927707"/>
                    </a:ext>
                  </a:extLst>
                </a:gridCol>
                <a:gridCol w="1857080">
                  <a:extLst>
                    <a:ext uri="{9D8B030D-6E8A-4147-A177-3AD203B41FA5}">
                      <a16:colId xmlns:a16="http://schemas.microsoft.com/office/drawing/2014/main" val="1579618477"/>
                    </a:ext>
                  </a:extLst>
                </a:gridCol>
                <a:gridCol w="2262433">
                  <a:extLst>
                    <a:ext uri="{9D8B030D-6E8A-4147-A177-3AD203B41FA5}">
                      <a16:colId xmlns:a16="http://schemas.microsoft.com/office/drawing/2014/main" val="168216774"/>
                    </a:ext>
                  </a:extLst>
                </a:gridCol>
                <a:gridCol w="1078191">
                  <a:extLst>
                    <a:ext uri="{9D8B030D-6E8A-4147-A177-3AD203B41FA5}">
                      <a16:colId xmlns:a16="http://schemas.microsoft.com/office/drawing/2014/main" val="1236522577"/>
                    </a:ext>
                  </a:extLst>
                </a:gridCol>
                <a:gridCol w="420778">
                  <a:extLst>
                    <a:ext uri="{9D8B030D-6E8A-4147-A177-3AD203B41FA5}">
                      <a16:colId xmlns:a16="http://schemas.microsoft.com/office/drawing/2014/main" val="961680817"/>
                    </a:ext>
                  </a:extLst>
                </a:gridCol>
                <a:gridCol w="348572">
                  <a:extLst>
                    <a:ext uri="{9D8B030D-6E8A-4147-A177-3AD203B41FA5}">
                      <a16:colId xmlns:a16="http://schemas.microsoft.com/office/drawing/2014/main" val="2641009565"/>
                    </a:ext>
                  </a:extLst>
                </a:gridCol>
              </a:tblGrid>
              <a:tr h="37687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College Student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find recipes based on the ingredients I have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avoid buying extra groceries 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218227706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Bakery Owner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manage my inventory of baking ingredients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prevent shortages and reduce excess waste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Inventory Management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692015885"/>
                  </a:ext>
                </a:extLst>
              </a:tr>
              <a:tr h="42121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Manager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the freshness of my perishable stock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ensure the quality of the dishes served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Freshness Tracking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602062473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Pastry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receive alerts when specific ingredients are low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reorder supplies in time for baking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901484833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quickly offer my dishes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888965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Head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update my inventory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keep track of what I have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Inventory Management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44117943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Owner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 create an account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add items to my inventory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Inventory Management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3178632526"/>
                  </a:ext>
                </a:extLst>
              </a:tr>
              <a:tr h="3547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Seafood Market Manager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the sell-by dates of seafood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 can guatantee the freshness and safety of our products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604081066"/>
                  </a:ext>
                </a:extLst>
              </a:tr>
              <a:tr h="27883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Food Festival Organizer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manage multiple vendor inventories in one platform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oversee and ensure all vendors are adequately stocked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Multi-Vendor Inventory System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 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 do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16650092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1D3FC3-408B-0EF9-197B-B0CF332F4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274158"/>
              </p:ext>
            </p:extLst>
          </p:nvPr>
        </p:nvGraphicFramePr>
        <p:xfrm>
          <a:off x="610600" y="932221"/>
          <a:ext cx="7816849" cy="423986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501704">
                  <a:extLst>
                    <a:ext uri="{9D8B030D-6E8A-4147-A177-3AD203B41FA5}">
                      <a16:colId xmlns:a16="http://schemas.microsoft.com/office/drawing/2014/main" val="2981982493"/>
                    </a:ext>
                  </a:extLst>
                </a:gridCol>
                <a:gridCol w="402776">
                  <a:extLst>
                    <a:ext uri="{9D8B030D-6E8A-4147-A177-3AD203B41FA5}">
                      <a16:colId xmlns:a16="http://schemas.microsoft.com/office/drawing/2014/main" val="1119734302"/>
                    </a:ext>
                  </a:extLst>
                </a:gridCol>
                <a:gridCol w="953945">
                  <a:extLst>
                    <a:ext uri="{9D8B030D-6E8A-4147-A177-3AD203B41FA5}">
                      <a16:colId xmlns:a16="http://schemas.microsoft.com/office/drawing/2014/main" val="170547685"/>
                    </a:ext>
                  </a:extLst>
                </a:gridCol>
                <a:gridCol w="1865491">
                  <a:extLst>
                    <a:ext uri="{9D8B030D-6E8A-4147-A177-3AD203B41FA5}">
                      <a16:colId xmlns:a16="http://schemas.microsoft.com/office/drawing/2014/main" val="3453521742"/>
                    </a:ext>
                  </a:extLst>
                </a:gridCol>
                <a:gridCol w="2247068">
                  <a:extLst>
                    <a:ext uri="{9D8B030D-6E8A-4147-A177-3AD203B41FA5}">
                      <a16:colId xmlns:a16="http://schemas.microsoft.com/office/drawing/2014/main" val="1062399124"/>
                    </a:ext>
                  </a:extLst>
                </a:gridCol>
                <a:gridCol w="1088204">
                  <a:extLst>
                    <a:ext uri="{9D8B030D-6E8A-4147-A177-3AD203B41FA5}">
                      <a16:colId xmlns:a16="http://schemas.microsoft.com/office/drawing/2014/main" val="2595109510"/>
                    </a:ext>
                  </a:extLst>
                </a:gridCol>
                <a:gridCol w="409089">
                  <a:extLst>
                    <a:ext uri="{9D8B030D-6E8A-4147-A177-3AD203B41FA5}">
                      <a16:colId xmlns:a16="http://schemas.microsoft.com/office/drawing/2014/main" val="2722897115"/>
                    </a:ext>
                  </a:extLst>
                </a:gridCol>
                <a:gridCol w="348572">
                  <a:extLst>
                    <a:ext uri="{9D8B030D-6E8A-4147-A177-3AD203B41FA5}">
                      <a16:colId xmlns:a16="http://schemas.microsoft.com/office/drawing/2014/main" val="3524871277"/>
                    </a:ext>
                  </a:extLst>
                </a:gridCol>
              </a:tblGrid>
              <a:tr h="42398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Estimation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</a:t>
                      </a:r>
                      <a:endParaRPr lang="en-US" sz="8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</a:t>
                      </a:r>
                      <a:endParaRPr lang="en-US" sz="8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 that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Sprint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Status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3854" marR="3854" marT="3854" marB="0" anchor="b"/>
                </a:tc>
                <a:extLst>
                  <a:ext uri="{0D108BD9-81ED-4DB2-BD59-A6C34878D82A}">
                    <a16:rowId xmlns:a16="http://schemas.microsoft.com/office/drawing/2014/main" val="251754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22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971285" y="19659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3 User stories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105690" y="410614"/>
            <a:ext cx="5164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13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4EF890-FF8D-B857-2EB3-D8B5503E3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051680"/>
              </p:ext>
            </p:extLst>
          </p:nvPr>
        </p:nvGraphicFramePr>
        <p:xfrm>
          <a:off x="712786" y="1066507"/>
          <a:ext cx="7458290" cy="3703003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473224">
                  <a:extLst>
                    <a:ext uri="{9D8B030D-6E8A-4147-A177-3AD203B41FA5}">
                      <a16:colId xmlns:a16="http://schemas.microsoft.com/office/drawing/2014/main" val="1851558316"/>
                    </a:ext>
                  </a:extLst>
                </a:gridCol>
                <a:gridCol w="3492533">
                  <a:extLst>
                    <a:ext uri="{9D8B030D-6E8A-4147-A177-3AD203B41FA5}">
                      <a16:colId xmlns:a16="http://schemas.microsoft.com/office/drawing/2014/main" val="1881723416"/>
                    </a:ext>
                  </a:extLst>
                </a:gridCol>
                <a:gridCol w="3492533">
                  <a:extLst>
                    <a:ext uri="{9D8B030D-6E8A-4147-A177-3AD203B41FA5}">
                      <a16:colId xmlns:a16="http://schemas.microsoft.com/office/drawing/2014/main" val="1691851271"/>
                    </a:ext>
                  </a:extLst>
                </a:gridCol>
              </a:tblGrid>
              <a:tr h="2882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7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Story</a:t>
                      </a:r>
                      <a:endParaRPr lang="en-US" sz="7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Summary</a:t>
                      </a:r>
                      <a:endParaRPr lang="en-US" sz="7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61931763"/>
                  </a:ext>
                </a:extLst>
              </a:tr>
              <a:tr h="55275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student on a budget I want to track my food expenses so that I can manage my budget more effectively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have entered my monthly budget into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put each food purchase,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deduct the amount from my budget and warn me if I am close to exceeding it.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715833947"/>
                  </a:ext>
                </a:extLst>
              </a:tr>
              <a:tr h="473019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busy parent I want to  easily upload my grocery recipts so that I can automatically update my pantry inventory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logged into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take a picture of my grocery receipt and upload it,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automatically identify and update the inventory with the purchased items.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039589324"/>
                  </a:ext>
                </a:extLst>
              </a:tr>
              <a:tr h="771941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Health-conscious Individual I want to have meal suggestions based on my dietry needs so that I can maintain my dietry regimen without hassle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a health-conscious individual who requires meal suggestions based on my dietary needs,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input my dietary preferences into the KitchenSync app and ask for meal suggestions,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provide me with recipes that use ingredients currently in my inventory and fit my dietary restrictions.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932999170"/>
                  </a:ext>
                </a:extLst>
              </a:tr>
              <a:tr h="5912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Environmentally Aware User I want to be alerted about food nearing expiration so that I can reduce food waste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want to minimize food waste due to expired products,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check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it should provide a prioritized list of items to use based on their expiration dates, with recipes suggestions when applicable.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391220232"/>
                  </a:ext>
                </a:extLst>
              </a:tr>
              <a:tr h="55275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Gourmet Cook  I want to access a wide variety of recipes so that I can explore new dishes and cuisines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planning to cook a meal,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use the filtering and search tools on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I should be able to find recipes based on specific cuisines ingredients, cooking techniques.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611374679"/>
                  </a:ext>
                </a:extLst>
              </a:tr>
              <a:tr h="473019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Parent with multiple kids I want to plan meals for the whole week so that I can organize my shopping and cooking schedule better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have selected meals for each day of the week,</a:t>
                      </a:r>
                      <a:b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finalize my weekly meal plan on the KitchenSync app,</a:t>
                      </a:r>
                      <a:b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generate a comprehensive shopping list that includes all the ingredients needed for the selected meals.</a:t>
                      </a:r>
                      <a:endParaRPr lang="en-US" sz="7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700376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903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971285" y="19659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3 User stories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105690" y="410614"/>
            <a:ext cx="5164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8768B1-3811-B08B-F941-F23787D9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3325"/>
              </p:ext>
            </p:extLst>
          </p:nvPr>
        </p:nvGraphicFramePr>
        <p:xfrm>
          <a:off x="509048" y="1310325"/>
          <a:ext cx="7808334" cy="3601037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495434">
                  <a:extLst>
                    <a:ext uri="{9D8B030D-6E8A-4147-A177-3AD203B41FA5}">
                      <a16:colId xmlns:a16="http://schemas.microsoft.com/office/drawing/2014/main" val="1631525610"/>
                    </a:ext>
                  </a:extLst>
                </a:gridCol>
                <a:gridCol w="3656450">
                  <a:extLst>
                    <a:ext uri="{9D8B030D-6E8A-4147-A177-3AD203B41FA5}">
                      <a16:colId xmlns:a16="http://schemas.microsoft.com/office/drawing/2014/main" val="3100304634"/>
                    </a:ext>
                  </a:extLst>
                </a:gridCol>
                <a:gridCol w="3656450">
                  <a:extLst>
                    <a:ext uri="{9D8B030D-6E8A-4147-A177-3AD203B41FA5}">
                      <a16:colId xmlns:a16="http://schemas.microsoft.com/office/drawing/2014/main" val="1925363803"/>
                    </a:ext>
                  </a:extLst>
                </a:gridCol>
              </a:tblGrid>
              <a:tr h="491713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  <a:endParaRPr lang="en-US" sz="7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Novice Cook I want to have step-by step cooking guides so that I can learn to cook with more confidence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logged into the KitchenSync app 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select a recipe to cook,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provide a detailed step-by-step cooking guide that I can follow.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791141090"/>
                  </a:ext>
                </a:extLst>
              </a:tr>
              <a:tr h="491713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Recipe Entusiast I want to upload my own recipes and share them so that I can contribute to the community and save my favorites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registered in the KitchenSync app as a Recipe Entuhsiast,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create a new recipe and select the options to upload it,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allow me to enter the recipe details and save it to my profile and the community recipe database.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873071246"/>
                  </a:ext>
                </a:extLst>
              </a:tr>
              <a:tr h="589206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College Student I want to find recipes based on the ingredients I have  so that I can avoid buying extra groceries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have entered my ingredient inventory into the KitchenSync app, 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ask the app to suggest recipes based on my current inventory,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filter and present recipes that I can cook without needing to buy more groceries.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760294010"/>
                  </a:ext>
                </a:extLst>
              </a:tr>
              <a:tr h="491713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Bakery Owner I want to manage my inventory of baking ingredients so that  I can prevent shortages and reduce excess waste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a bakery owner who must keep track of various baking ingredients,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chech my inventory levels on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display the current stock levels and notify me and when it's time to reorder.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507971439"/>
                  </a:ext>
                </a:extLst>
              </a:tr>
              <a:tr h="60821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Restaurant Manager I want to track the freshness of my persihable stock so that I can ensure the quality of the dishes served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a restaurant manager responsible for maintaining the freshness of perishable goods,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store new stock in the inventory using the KitchenSync app,</a:t>
                      </a:r>
                      <a:b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track the shelf life and alert me a few days before the expiration date.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476877911"/>
                  </a:ext>
                </a:extLst>
              </a:tr>
              <a:tr h="9284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</a:t>
                      </a:r>
                      <a:endParaRPr lang="en-US" sz="7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Pastry Chef I want to  receive alerts when specific ingredients are low so that  I can reorder supplies in time for baking</a:t>
                      </a:r>
                      <a:endParaRPr lang="en-US" sz="7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need to ensure </a:t>
                      </a:r>
                      <a:r>
                        <a:rPr lang="en-US" sz="700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continous</a:t>
                      </a: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700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availabity</a:t>
                      </a: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of baking ingredients,</a:t>
                      </a:r>
                      <a:b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review my upcoming baking schedule and current inventory in the KitchenSync app,</a:t>
                      </a:r>
                      <a:b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7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provide a forecast of ingredient usage and alert me in advance if I need to reorder to meet demand.</a:t>
                      </a:r>
                      <a:endParaRPr lang="en-US" sz="7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3017117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6956FA-5AF8-9F35-357E-D73F81BA7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251259"/>
              </p:ext>
            </p:extLst>
          </p:nvPr>
        </p:nvGraphicFramePr>
        <p:xfrm>
          <a:off x="509048" y="1038341"/>
          <a:ext cx="7808334" cy="280581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485819">
                  <a:extLst>
                    <a:ext uri="{9D8B030D-6E8A-4147-A177-3AD203B41FA5}">
                      <a16:colId xmlns:a16="http://schemas.microsoft.com/office/drawing/2014/main" val="3885560264"/>
                    </a:ext>
                  </a:extLst>
                </a:gridCol>
                <a:gridCol w="3659345">
                  <a:extLst>
                    <a:ext uri="{9D8B030D-6E8A-4147-A177-3AD203B41FA5}">
                      <a16:colId xmlns:a16="http://schemas.microsoft.com/office/drawing/2014/main" val="2910962694"/>
                    </a:ext>
                  </a:extLst>
                </a:gridCol>
                <a:gridCol w="3663170">
                  <a:extLst>
                    <a:ext uri="{9D8B030D-6E8A-4147-A177-3AD203B41FA5}">
                      <a16:colId xmlns:a16="http://schemas.microsoft.com/office/drawing/2014/main" val="1142097806"/>
                    </a:ext>
                  </a:extLst>
                </a:gridCol>
              </a:tblGrid>
              <a:tr h="28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Story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Summary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634191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478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971285" y="19659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Acceptance Criteria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105690" y="410614"/>
            <a:ext cx="5164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0EF3FB-BB6B-6717-1342-0BC20337A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42577"/>
              </p:ext>
            </p:extLst>
          </p:nvPr>
        </p:nvGraphicFramePr>
        <p:xfrm>
          <a:off x="556182" y="1300899"/>
          <a:ext cx="7956222" cy="3692874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340501">
                  <a:extLst>
                    <a:ext uri="{9D8B030D-6E8A-4147-A177-3AD203B41FA5}">
                      <a16:colId xmlns:a16="http://schemas.microsoft.com/office/drawing/2014/main" val="4125392548"/>
                    </a:ext>
                  </a:extLst>
                </a:gridCol>
                <a:gridCol w="2512996">
                  <a:extLst>
                    <a:ext uri="{9D8B030D-6E8A-4147-A177-3AD203B41FA5}">
                      <a16:colId xmlns:a16="http://schemas.microsoft.com/office/drawing/2014/main" val="1515677139"/>
                    </a:ext>
                  </a:extLst>
                </a:gridCol>
                <a:gridCol w="2512996">
                  <a:extLst>
                    <a:ext uri="{9D8B030D-6E8A-4147-A177-3AD203B41FA5}">
                      <a16:colId xmlns:a16="http://schemas.microsoft.com/office/drawing/2014/main" val="3627671188"/>
                    </a:ext>
                  </a:extLst>
                </a:gridCol>
                <a:gridCol w="2589729">
                  <a:extLst>
                    <a:ext uri="{9D8B030D-6E8A-4147-A177-3AD203B41FA5}">
                      <a16:colId xmlns:a16="http://schemas.microsoft.com/office/drawing/2014/main" val="4260925552"/>
                    </a:ext>
                  </a:extLst>
                </a:gridCol>
              </a:tblGrid>
              <a:tr h="59462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Restaurant Chef I want to easily access and modify digital menus so that I can quickly update our offerings based on available inventory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updating the menu for the day, 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open the KitchenSync app to review our current inventory,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display the ingredients available and suggest menu items that can be prepared.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must categorize foods by nutritional value.</a:t>
                      </a:r>
                      <a:b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should track the freshness of items to ensure peak nutritional quality.</a:t>
                      </a:r>
                      <a:b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could integrate with health apps to recommend foods based on workout intensity or recovery needs.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69325214"/>
                  </a:ext>
                </a:extLst>
              </a:tr>
              <a:tr h="47660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Head Chef I want to update my inventory so that I can keep track of what I have.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the Head Chef is on the inventory update page,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they edit the quantity or details of an item,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system should immediately reflect the changes in the inventory list.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must allow user to update their current pantry items.</a:t>
                      </a:r>
                      <a:b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199626153"/>
                  </a:ext>
                </a:extLst>
              </a:tr>
              <a:tr h="71264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Restaurant Owner I want to create an account so that  I can add items to my inventory.</a:t>
                      </a:r>
                      <a:endParaRPr lang="en-US" sz="8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the Restaurant Owner has logged into their new account,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they navigate to the inventory section and choose to add new items,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they should be able to input and save item details to their inventory.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must allow user to create an account using valid credentials.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11270973"/>
                  </a:ext>
                </a:extLst>
              </a:tr>
              <a:tr h="71264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Seafood Market Manager I want to track the sell-by dates of seafood so that  we can promote the freshness and safety of our products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a seafood product is approaching it's sell-by date,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check the inventory in the KitchenSync app,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the app should highlight the product and alert ne so I can prioritize it's sale to ensure freshness and safety.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must allow setting alerts for products nearing their expiry dates.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should provide suggestions on how to use these products creatively in the kitchen.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Alerts should be customizable in terms of frequency and notification type.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797779188"/>
                  </a:ext>
                </a:extLst>
              </a:tr>
              <a:tr h="111394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 Food Festival Organizer I want to manage multiple vendor inventories in one platform so that  I can oversee and ensure all vendors are adequately stocked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Given I am logged into the KitchenSync Platform as a Food Festival Organizer,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I access the multi-vendor inventory management dashboard,</a:t>
                      </a:r>
                      <a:b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Then I should be able to view and manage the inventory levels of all participating vendors in one consolidated view.</a:t>
                      </a:r>
                      <a:endParaRPr lang="en-US" sz="8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app must allow festival organizers to access multiple inventory lists.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998332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8B7B27-237B-421A-FFCC-E137D628D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589771"/>
              </p:ext>
            </p:extLst>
          </p:nvPr>
        </p:nvGraphicFramePr>
        <p:xfrm>
          <a:off x="556182" y="1020318"/>
          <a:ext cx="7956222" cy="280581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345516">
                  <a:extLst>
                    <a:ext uri="{9D8B030D-6E8A-4147-A177-3AD203B41FA5}">
                      <a16:colId xmlns:a16="http://schemas.microsoft.com/office/drawing/2014/main" val="1996454978"/>
                    </a:ext>
                  </a:extLst>
                </a:gridCol>
                <a:gridCol w="2498691">
                  <a:extLst>
                    <a:ext uri="{9D8B030D-6E8A-4147-A177-3AD203B41FA5}">
                      <a16:colId xmlns:a16="http://schemas.microsoft.com/office/drawing/2014/main" val="258713963"/>
                    </a:ext>
                  </a:extLst>
                </a:gridCol>
                <a:gridCol w="2513486">
                  <a:extLst>
                    <a:ext uri="{9D8B030D-6E8A-4147-A177-3AD203B41FA5}">
                      <a16:colId xmlns:a16="http://schemas.microsoft.com/office/drawing/2014/main" val="653353639"/>
                    </a:ext>
                  </a:extLst>
                </a:gridCol>
                <a:gridCol w="2598529">
                  <a:extLst>
                    <a:ext uri="{9D8B030D-6E8A-4147-A177-3AD203B41FA5}">
                      <a16:colId xmlns:a16="http://schemas.microsoft.com/office/drawing/2014/main" val="327070685"/>
                    </a:ext>
                  </a:extLst>
                </a:gridCol>
              </a:tblGrid>
              <a:tr h="280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Story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Summary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Criteria</a:t>
                      </a:r>
                      <a:endParaRPr lang="en-US" sz="7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354932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215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5"/>
          <p:cNvSpPr txBox="1">
            <a:spLocks noGrp="1"/>
          </p:cNvSpPr>
          <p:nvPr>
            <p:ph type="title"/>
          </p:nvPr>
        </p:nvSpPr>
        <p:spPr>
          <a:xfrm>
            <a:off x="2166550" y="272031"/>
            <a:ext cx="40249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Sprint 3 Backlog</a:t>
            </a:r>
            <a:endParaRPr dirty="0"/>
          </a:p>
        </p:txBody>
      </p:sp>
      <p:pic>
        <p:nvPicPr>
          <p:cNvPr id="1013" name="Google Shape;10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200" y="1017727"/>
            <a:ext cx="1114601" cy="25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398827" y="920874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dirty="0">
                <a:solidFill>
                  <a:srgbClr val="CB2127"/>
                </a:solidFill>
                <a:latin typeface="Averia Serif Libre"/>
                <a:sym typeface="Averia Serif Libre"/>
              </a:rPr>
              <a:t>Sprint 3 (Mar 15 - Apr 11)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4E63A-9E23-0221-B69F-077DE8C06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28602">
            <a:off x="1729656" y="301638"/>
            <a:ext cx="927279" cy="658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94B17D-BA59-177C-7796-D0C22E40E659}"/>
              </a:ext>
            </a:extLst>
          </p:cNvPr>
          <p:cNvSpPr/>
          <p:nvPr/>
        </p:nvSpPr>
        <p:spPr>
          <a:xfrm rot="19716840">
            <a:off x="1926233" y="382295"/>
            <a:ext cx="5341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4F8F66-3D0F-F045-C9CE-D48A5AC84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98228"/>
              </p:ext>
            </p:extLst>
          </p:nvPr>
        </p:nvGraphicFramePr>
        <p:xfrm>
          <a:off x="1039401" y="1290206"/>
          <a:ext cx="7032387" cy="2462473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532224">
                  <a:extLst>
                    <a:ext uri="{9D8B030D-6E8A-4147-A177-3AD203B41FA5}">
                      <a16:colId xmlns:a16="http://schemas.microsoft.com/office/drawing/2014/main" val="634294336"/>
                    </a:ext>
                  </a:extLst>
                </a:gridCol>
                <a:gridCol w="339732">
                  <a:extLst>
                    <a:ext uri="{9D8B030D-6E8A-4147-A177-3AD203B41FA5}">
                      <a16:colId xmlns:a16="http://schemas.microsoft.com/office/drawing/2014/main" val="1802139865"/>
                    </a:ext>
                  </a:extLst>
                </a:gridCol>
                <a:gridCol w="912120">
                  <a:extLst>
                    <a:ext uri="{9D8B030D-6E8A-4147-A177-3AD203B41FA5}">
                      <a16:colId xmlns:a16="http://schemas.microsoft.com/office/drawing/2014/main" val="3091656228"/>
                    </a:ext>
                  </a:extLst>
                </a:gridCol>
                <a:gridCol w="2251692">
                  <a:extLst>
                    <a:ext uri="{9D8B030D-6E8A-4147-A177-3AD203B41FA5}">
                      <a16:colId xmlns:a16="http://schemas.microsoft.com/office/drawing/2014/main" val="3791825790"/>
                    </a:ext>
                  </a:extLst>
                </a:gridCol>
                <a:gridCol w="2167334">
                  <a:extLst>
                    <a:ext uri="{9D8B030D-6E8A-4147-A177-3AD203B41FA5}">
                      <a16:colId xmlns:a16="http://schemas.microsoft.com/office/drawing/2014/main" val="988542928"/>
                    </a:ext>
                  </a:extLst>
                </a:gridCol>
                <a:gridCol w="829285">
                  <a:extLst>
                    <a:ext uri="{9D8B030D-6E8A-4147-A177-3AD203B41FA5}">
                      <a16:colId xmlns:a16="http://schemas.microsoft.com/office/drawing/2014/main" val="1444601423"/>
                    </a:ext>
                  </a:extLst>
                </a:gridCol>
              </a:tblGrid>
              <a:tr h="3544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Estimation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 that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1704170128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Health-conscious Individual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check the nutritional value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maintain my dietry regimen without hassle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Nutritional Value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404856176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Gourmet Cook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explore new dishes and cuisines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485104294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Parent with multiple kids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plan meals for the whole week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organize my shopping and cooking schedule better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073156187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Novice Cook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step-by-step cooking guides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learn to cook with more confidence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93223769"/>
                  </a:ext>
                </a:extLst>
              </a:tr>
              <a:tr h="31713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College Student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find recipes based on the ingredients I have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avoid buying extra groceries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690911792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Bakery Owner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manage my inventory of baking ingredients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prevent shortages and reduce excess waste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Inventory Management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266160832"/>
                  </a:ext>
                </a:extLst>
              </a:tr>
              <a:tr h="298482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quickly offer my dishes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975125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676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716550" y="26354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Cases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D5285-E134-FA72-A5F8-FE53D696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2329442" y="277064"/>
            <a:ext cx="960183" cy="681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687C11-0CC4-CD28-A30D-07238E3D0604}"/>
              </a:ext>
            </a:extLst>
          </p:cNvPr>
          <p:cNvSpPr/>
          <p:nvPr/>
        </p:nvSpPr>
        <p:spPr>
          <a:xfrm rot="19716840">
            <a:off x="2544876" y="392368"/>
            <a:ext cx="5293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8F0516-FE9C-1731-370A-A78891A59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15378"/>
              </p:ext>
            </p:extLst>
          </p:nvPr>
        </p:nvGraphicFramePr>
        <p:xfrm>
          <a:off x="638175" y="932221"/>
          <a:ext cx="7789275" cy="3401658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1288700">
                  <a:extLst>
                    <a:ext uri="{9D8B030D-6E8A-4147-A177-3AD203B41FA5}">
                      <a16:colId xmlns:a16="http://schemas.microsoft.com/office/drawing/2014/main" val="2122707530"/>
                    </a:ext>
                  </a:extLst>
                </a:gridCol>
                <a:gridCol w="3508628">
                  <a:extLst>
                    <a:ext uri="{9D8B030D-6E8A-4147-A177-3AD203B41FA5}">
                      <a16:colId xmlns:a16="http://schemas.microsoft.com/office/drawing/2014/main" val="3427602082"/>
                    </a:ext>
                  </a:extLst>
                </a:gridCol>
                <a:gridCol w="2991947">
                  <a:extLst>
                    <a:ext uri="{9D8B030D-6E8A-4147-A177-3AD203B41FA5}">
                      <a16:colId xmlns:a16="http://schemas.microsoft.com/office/drawing/2014/main" val="3756871643"/>
                    </a:ext>
                  </a:extLst>
                </a:gridCol>
              </a:tblGrid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Test Id</a:t>
                      </a:r>
                      <a:endParaRPr lang="en-US" sz="1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Description</a:t>
                      </a:r>
                      <a:endParaRPr lang="en-US" sz="10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Outcome </a:t>
                      </a:r>
                      <a:endParaRPr lang="en-US" sz="10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2483443095"/>
                  </a:ext>
                </a:extLst>
              </a:tr>
              <a:tr h="519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USER_SGN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sign-up process with valid data.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successful sign-up</a:t>
                      </a:r>
                      <a:endParaRPr lang="en-US" sz="10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933678626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USER_LGN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login process with valid credentials.</a:t>
                      </a:r>
                      <a:endParaRPr lang="en-US" sz="10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successful login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2048244388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USER_SGN_ERR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sign-up process with invalid data.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Sign-up error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4289808624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USER_LGN_ERR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login process with invalid credentials.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Login error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1971722092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USER_PASS_RCV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password recovery process.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password recovery process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585057754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USER_ADD_PNY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adding items to the pantry.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 adding of items in pantry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342367768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USER_DEL_PNY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updating and deleting items in the pantry.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 updating or deleting items in pantry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1096882058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USER_VIEW_PNY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searching and sorting the pantry items.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 viewing of pantry items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258572272"/>
                  </a:ext>
                </a:extLst>
              </a:tr>
              <a:tr h="503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USER_ALT_GEN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Verify alert generation for items that are approaching </a:t>
                      </a:r>
                      <a:b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dates.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 alert generation 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1880166842"/>
                  </a:ext>
                </a:extLst>
              </a:tr>
              <a:tr h="236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USER_ALT_TIME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Time frames for when the alerts should be sent.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Successfully setting Time frames for alerts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1994338629"/>
                  </a:ext>
                </a:extLst>
              </a:tr>
              <a:tr h="251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USER_REC</a:t>
                      </a:r>
                      <a:endParaRPr lang="en-US" sz="10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Test recipe </a:t>
                      </a:r>
                      <a:r>
                        <a:rPr lang="en-US" sz="1000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recogniser</a:t>
                      </a:r>
                      <a:r>
                        <a:rPr lang="en-US" sz="10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when you upload an image</a:t>
                      </a:r>
                      <a:endParaRPr lang="en-US" sz="10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Successful recipe recognizer</a:t>
                      </a:r>
                      <a:endParaRPr lang="en-US" sz="10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8933" marR="8933" marT="8933" marB="0" anchor="b"/>
                </a:tc>
                <a:extLst>
                  <a:ext uri="{0D108BD9-81ED-4DB2-BD59-A6C34878D82A}">
                    <a16:rowId xmlns:a16="http://schemas.microsoft.com/office/drawing/2014/main" val="139995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398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971285" y="19659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Stories Completed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096873" y="410614"/>
            <a:ext cx="5341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F4EE1F-3D57-0E72-9D43-50B2DB28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081111"/>
              </p:ext>
            </p:extLst>
          </p:nvPr>
        </p:nvGraphicFramePr>
        <p:xfrm>
          <a:off x="720314" y="884758"/>
          <a:ext cx="7710900" cy="2648473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498886">
                  <a:extLst>
                    <a:ext uri="{9D8B030D-6E8A-4147-A177-3AD203B41FA5}">
                      <a16:colId xmlns:a16="http://schemas.microsoft.com/office/drawing/2014/main" val="6342943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0213986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3091656228"/>
                    </a:ext>
                  </a:extLst>
                </a:gridCol>
                <a:gridCol w="2468944">
                  <a:extLst>
                    <a:ext uri="{9D8B030D-6E8A-4147-A177-3AD203B41FA5}">
                      <a16:colId xmlns:a16="http://schemas.microsoft.com/office/drawing/2014/main" val="3791825790"/>
                    </a:ext>
                  </a:extLst>
                </a:gridCol>
                <a:gridCol w="2376447">
                  <a:extLst>
                    <a:ext uri="{9D8B030D-6E8A-4147-A177-3AD203B41FA5}">
                      <a16:colId xmlns:a16="http://schemas.microsoft.com/office/drawing/2014/main" val="988542928"/>
                    </a:ext>
                  </a:extLst>
                </a:gridCol>
                <a:gridCol w="909298">
                  <a:extLst>
                    <a:ext uri="{9D8B030D-6E8A-4147-A177-3AD203B41FA5}">
                      <a16:colId xmlns:a16="http://schemas.microsoft.com/office/drawing/2014/main" val="1444601423"/>
                    </a:ext>
                  </a:extLst>
                </a:gridCol>
              </a:tblGrid>
              <a:tr h="433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Estimation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 that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1704170128"/>
                  </a:ext>
                </a:extLst>
              </a:tr>
              <a:tr h="36530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Health-conscious Individual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check the nutritional value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maintain my dietry regimen without hassle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Nutritional Value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404856176"/>
                  </a:ext>
                </a:extLst>
              </a:tr>
              <a:tr h="36530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Gourmet Cook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explore new dishes and cuisines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485104294"/>
                  </a:ext>
                </a:extLst>
              </a:tr>
              <a:tr h="36530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Parent with multiple kids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plan meals for the whole week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organize my shopping and cooking schedule better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073156187"/>
                  </a:ext>
                </a:extLst>
              </a:tr>
              <a:tr h="36530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Novice Cook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step-by-step cooking guides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learn to cook with more confidence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93223769"/>
                  </a:ext>
                </a:extLst>
              </a:tr>
              <a:tr h="38813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College Student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find recipes based on the ingredients I have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avoid buying extra groceries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690911792"/>
                  </a:ext>
                </a:extLst>
              </a:tr>
              <a:tr h="36530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access a wide variety of recipes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quickly offer my dishes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Recognizer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975125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797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1276085" y="24935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Stories Not Completed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114507" y="410614"/>
            <a:ext cx="4988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17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C07063-5148-E6F1-6CFC-4E9C1A54F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885372"/>
              </p:ext>
            </p:extLst>
          </p:nvPr>
        </p:nvGraphicFramePr>
        <p:xfrm>
          <a:off x="485774" y="1157876"/>
          <a:ext cx="8238959" cy="2983196"/>
        </p:xfrm>
        <a:graphic>
          <a:graphicData uri="http://schemas.openxmlformats.org/drawingml/2006/table">
            <a:tbl>
              <a:tblPr>
                <a:tableStyleId>{267E651A-335D-4C88-8EE7-201DD3C482BE}</a:tableStyleId>
              </a:tblPr>
              <a:tblGrid>
                <a:gridCol w="506853">
                  <a:extLst>
                    <a:ext uri="{9D8B030D-6E8A-4147-A177-3AD203B41FA5}">
                      <a16:colId xmlns:a16="http://schemas.microsoft.com/office/drawing/2014/main" val="3946870511"/>
                    </a:ext>
                  </a:extLst>
                </a:gridCol>
                <a:gridCol w="350720">
                  <a:extLst>
                    <a:ext uri="{9D8B030D-6E8A-4147-A177-3AD203B41FA5}">
                      <a16:colId xmlns:a16="http://schemas.microsoft.com/office/drawing/2014/main" val="2190800487"/>
                    </a:ext>
                  </a:extLst>
                </a:gridCol>
                <a:gridCol w="1009328">
                  <a:extLst>
                    <a:ext uri="{9D8B030D-6E8A-4147-A177-3AD203B41FA5}">
                      <a16:colId xmlns:a16="http://schemas.microsoft.com/office/drawing/2014/main" val="3162577389"/>
                    </a:ext>
                  </a:extLst>
                </a:gridCol>
                <a:gridCol w="2885582">
                  <a:extLst>
                    <a:ext uri="{9D8B030D-6E8A-4147-A177-3AD203B41FA5}">
                      <a16:colId xmlns:a16="http://schemas.microsoft.com/office/drawing/2014/main" val="1778916792"/>
                    </a:ext>
                  </a:extLst>
                </a:gridCol>
                <a:gridCol w="2521628">
                  <a:extLst>
                    <a:ext uri="{9D8B030D-6E8A-4147-A177-3AD203B41FA5}">
                      <a16:colId xmlns:a16="http://schemas.microsoft.com/office/drawing/2014/main" val="1516988134"/>
                    </a:ext>
                  </a:extLst>
                </a:gridCol>
                <a:gridCol w="964848">
                  <a:extLst>
                    <a:ext uri="{9D8B030D-6E8A-4147-A177-3AD203B41FA5}">
                      <a16:colId xmlns:a16="http://schemas.microsoft.com/office/drawing/2014/main" val="2899290782"/>
                    </a:ext>
                  </a:extLst>
                </a:gridCol>
              </a:tblGrid>
              <a:tr h="372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Estimation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User Id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a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want to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 that</a:t>
                      </a:r>
                      <a:endParaRPr lang="en-US" sz="800" b="1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8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695319858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Student on a budget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my food expense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manage my budget more effectively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Expense Tracking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1457983276"/>
                  </a:ext>
                </a:extLst>
              </a:tr>
              <a:tr h="18919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Busy Parent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easily upload my grocery receipts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automatically update my pantry inventory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Receipt Upload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735034578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Environmentally Aware User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 alterted about food nearing expiration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reduce food waste 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106852602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Entusiast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upload my own recipes and share them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contribute to the community and save my favorites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Recipe Upload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1237745603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Restaurant Manager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the freshness of my perishable stock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ensure the quality of the dishes served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Freshness Tracking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3831078336"/>
                  </a:ext>
                </a:extLst>
              </a:tr>
              <a:tr h="189199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Pastry Chef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receive alerts when specific ingredients are low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reorder supplies in time for baking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602146492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Seafood Market Manager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track the sell-by dates of seafood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 can guatantee the freshness and safety of our products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Expiry Notifications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2052078710"/>
                  </a:ext>
                </a:extLst>
              </a:tr>
              <a:tr h="37211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Food Festival Organizer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manage multiple vendor inventories in one platform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 can oversee and ensure all vendors are adequately stocked</a:t>
                      </a:r>
                      <a:endParaRPr lang="en-US" sz="8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Multi-Vendor Inventory System</a:t>
                      </a:r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189" marR="4189" marT="4189" marB="0" anchor="b"/>
                </a:tc>
                <a:extLst>
                  <a:ext uri="{0D108BD9-81ED-4DB2-BD59-A6C34878D82A}">
                    <a16:rowId xmlns:a16="http://schemas.microsoft.com/office/drawing/2014/main" val="1699251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77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2581275" y="309972"/>
            <a:ext cx="6100909" cy="459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Velocity and Commit</a:t>
            </a:r>
            <a:r>
              <a:rPr lang="en-US" dirty="0"/>
              <a:t>t</a:t>
            </a:r>
            <a:r>
              <a:rPr lang="en" dirty="0"/>
              <a:t>ed Ratio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092866" y="410614"/>
            <a:ext cx="5421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803A1-A6D9-3621-A559-1CDD698A587C}"/>
              </a:ext>
            </a:extLst>
          </p:cNvPr>
          <p:cNvSpPr txBox="1"/>
          <p:nvPr/>
        </p:nvSpPr>
        <p:spPr>
          <a:xfrm>
            <a:off x="1381125" y="1619250"/>
            <a:ext cx="56589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Velocity = Total number of story points completed in this sprint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Velocity = 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31A82-31F0-49EF-CA8D-A0490DB8F699}"/>
              </a:ext>
            </a:extLst>
          </p:cNvPr>
          <p:cNvSpPr txBox="1"/>
          <p:nvPr/>
        </p:nvSpPr>
        <p:spPr>
          <a:xfrm>
            <a:off x="1381125" y="3500200"/>
            <a:ext cx="30235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Committed Ratio</a:t>
            </a:r>
          </a:p>
          <a:p>
            <a:endParaRPr lang="en-US" sz="1800" dirty="0">
              <a:solidFill>
                <a:schemeClr val="tx2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Committed Ratio = 26/32 = 81.25%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9B6A9-8064-BFA0-37AA-BA9BFD226E9E}"/>
              </a:ext>
            </a:extLst>
          </p:cNvPr>
          <p:cNvSpPr txBox="1"/>
          <p:nvPr/>
        </p:nvSpPr>
        <p:spPr>
          <a:xfrm>
            <a:off x="1381125" y="2559725"/>
            <a:ext cx="52180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Historical Team Velocity = Average  of previous sprint’s velocity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Historical Team Velocity = 18.5</a:t>
            </a:r>
          </a:p>
        </p:txBody>
      </p:sp>
    </p:spTree>
    <p:extLst>
      <p:ext uri="{BB962C8B-B14F-4D97-AF65-F5344CB8AC3E}">
        <p14:creationId xmlns:p14="http://schemas.microsoft.com/office/powerpoint/2010/main" val="3709005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0"/>
          <p:cNvSpPr txBox="1">
            <a:spLocks noGrp="1"/>
          </p:cNvSpPr>
          <p:nvPr>
            <p:ph type="title"/>
          </p:nvPr>
        </p:nvSpPr>
        <p:spPr>
          <a:xfrm>
            <a:off x="1194230" y="24334"/>
            <a:ext cx="5442240" cy="6739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BurnDown</a:t>
            </a:r>
            <a:r>
              <a:rPr lang="en" dirty="0"/>
              <a:t> Chart – Sprint 2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30" y="764563"/>
            <a:ext cx="6343650" cy="4248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C23A4B-D488-F8BD-CFB3-934415FC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28602">
            <a:off x="213799" y="128532"/>
            <a:ext cx="913688" cy="6487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B75892-BAF0-89D3-6194-8CDB631D871E}"/>
              </a:ext>
            </a:extLst>
          </p:cNvPr>
          <p:cNvSpPr/>
          <p:nvPr/>
        </p:nvSpPr>
        <p:spPr>
          <a:xfrm rot="19716840">
            <a:off x="425208" y="175891"/>
            <a:ext cx="5341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34926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764140" y="1189845"/>
            <a:ext cx="455106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Improvements from Last Feed Back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9053E-5445-75BB-5738-8C6C5735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335753" y="662097"/>
            <a:ext cx="1221230" cy="867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A41DA8-E394-65F0-4F66-A822EB0DDF5C}"/>
              </a:ext>
            </a:extLst>
          </p:cNvPr>
          <p:cNvSpPr/>
          <p:nvPr/>
        </p:nvSpPr>
        <p:spPr>
          <a:xfrm rot="19716840">
            <a:off x="1785107" y="818633"/>
            <a:ext cx="3225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</a:t>
            </a:r>
          </a:p>
        </p:txBody>
      </p:sp>
      <p:sp>
        <p:nvSpPr>
          <p:cNvPr id="6" name="Google Shape;794;p54">
            <a:extLst>
              <a:ext uri="{FF2B5EF4-FFF2-40B4-BE49-F238E27FC236}">
                <a16:creationId xmlns:a16="http://schemas.microsoft.com/office/drawing/2014/main" id="{1E0F923F-8BB9-DEB8-274F-41BF13710324}"/>
              </a:ext>
            </a:extLst>
          </p:cNvPr>
          <p:cNvSpPr txBox="1">
            <a:spLocks/>
          </p:cNvSpPr>
          <p:nvPr/>
        </p:nvSpPr>
        <p:spPr>
          <a:xfrm>
            <a:off x="2228297" y="2201910"/>
            <a:ext cx="4551060" cy="114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Architecture diagram was 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Pain points and challenges were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Algorithms were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Team Velocity is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Stories completed and not completed were added</a:t>
            </a:r>
          </a:p>
        </p:txBody>
      </p:sp>
    </p:spTree>
    <p:extLst>
      <p:ext uri="{BB962C8B-B14F-4D97-AF65-F5344CB8AC3E}">
        <p14:creationId xmlns:p14="http://schemas.microsoft.com/office/powerpoint/2010/main" val="1728718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A4224-8E68-F6BE-6F72-B9300AA7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879692" y="292192"/>
            <a:ext cx="968484" cy="687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43724C-75A9-3672-A4B8-234297BC44BF}"/>
              </a:ext>
            </a:extLst>
          </p:cNvPr>
          <p:cNvSpPr/>
          <p:nvPr/>
        </p:nvSpPr>
        <p:spPr>
          <a:xfrm rot="19716840">
            <a:off x="2096873" y="410614"/>
            <a:ext cx="5341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19</a:t>
            </a:r>
          </a:p>
        </p:txBody>
      </p:sp>
      <p:sp>
        <p:nvSpPr>
          <p:cNvPr id="4" name="Google Shape;640;p50">
            <a:extLst>
              <a:ext uri="{FF2B5EF4-FFF2-40B4-BE49-F238E27FC236}">
                <a16:creationId xmlns:a16="http://schemas.microsoft.com/office/drawing/2014/main" id="{7642EFAB-D0D2-0E1A-4EC0-6B09FD18C58A}"/>
              </a:ext>
            </a:extLst>
          </p:cNvPr>
          <p:cNvSpPr txBox="1">
            <a:spLocks/>
          </p:cNvSpPr>
          <p:nvPr/>
        </p:nvSpPr>
        <p:spPr>
          <a:xfrm>
            <a:off x="2918922" y="299029"/>
            <a:ext cx="5442240" cy="6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accen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Serif Libre"/>
              <a:buNone/>
              <a:defRPr sz="3500" b="0" i="0" u="none" strike="noStrike" cap="none">
                <a:solidFill>
                  <a:schemeClr val="dk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9pPr>
          </a:lstStyle>
          <a:p>
            <a:pPr algn="l"/>
            <a:r>
              <a:rPr lang="en-US" dirty="0"/>
              <a:t>Burndown Chart – Sprint 3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2C91C61-05B8-C62F-68EF-7256DFA5D5D6}"/>
              </a:ext>
            </a:extLst>
          </p:cNvPr>
          <p:cNvGraphicFramePr>
            <a:graphicFrameLocks/>
          </p:cNvGraphicFramePr>
          <p:nvPr/>
        </p:nvGraphicFramePr>
        <p:xfrm>
          <a:off x="1956236" y="1113442"/>
          <a:ext cx="5231527" cy="291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1EA2A5-A494-AEF3-592D-7C0761CA6385}"/>
              </a:ext>
            </a:extLst>
          </p:cNvPr>
          <p:cNvSpPr txBox="1"/>
          <p:nvPr/>
        </p:nvSpPr>
        <p:spPr>
          <a:xfrm rot="16200000">
            <a:off x="1242353" y="2625350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Story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E1A37-1AFD-2B62-8D2E-E00CEF419B38}"/>
              </a:ext>
            </a:extLst>
          </p:cNvPr>
          <p:cNvSpPr txBox="1"/>
          <p:nvPr/>
        </p:nvSpPr>
        <p:spPr>
          <a:xfrm>
            <a:off x="4412274" y="4170522"/>
            <a:ext cx="4812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1082410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538516" y="3655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Retrospective – Sprint 2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833901" y="393055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1054516" y="487344"/>
            <a:ext cx="6046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20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9D1C4E-B8BF-1BD7-D8E6-9AEC2F178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27" y="1273108"/>
            <a:ext cx="7369889" cy="322364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3313E3-1B5D-E86E-1A58-B18A649E0D29}"/>
              </a:ext>
            </a:extLst>
          </p:cNvPr>
          <p:cNvGraphicFramePr>
            <a:graphicFrameLocks noGrp="1"/>
          </p:cNvGraphicFramePr>
          <p:nvPr/>
        </p:nvGraphicFramePr>
        <p:xfrm>
          <a:off x="4159250" y="2759075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0484201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33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662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538516" y="3655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Retrospective – Sprint 3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2959A-7C12-072B-4D20-A32AAA9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833901" y="393055"/>
            <a:ext cx="1045887" cy="742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D886C-A505-70DE-ACA9-A23AAD043542}"/>
              </a:ext>
            </a:extLst>
          </p:cNvPr>
          <p:cNvSpPr/>
          <p:nvPr/>
        </p:nvSpPr>
        <p:spPr>
          <a:xfrm rot="19716840">
            <a:off x="1054516" y="487344"/>
            <a:ext cx="6046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20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5C0635-D957-F654-A410-CDB2BF685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01" y="1254911"/>
            <a:ext cx="7772400" cy="302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36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2" y="417339"/>
            <a:ext cx="487991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9053E-5445-75BB-5738-8C6C5735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8602">
            <a:off x="1675105" y="285721"/>
            <a:ext cx="1221230" cy="867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A41DA8-E394-65F0-4F66-A822EB0DDF5C}"/>
              </a:ext>
            </a:extLst>
          </p:cNvPr>
          <p:cNvSpPr/>
          <p:nvPr/>
        </p:nvSpPr>
        <p:spPr>
          <a:xfrm rot="19716840">
            <a:off x="1971270" y="442258"/>
            <a:ext cx="628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21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4EEF64-B95C-1373-6696-D803B0DF6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1" y="1119491"/>
            <a:ext cx="7352466" cy="338213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221A56-DDB4-2388-264D-131A11FA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" y="990039"/>
            <a:ext cx="7355840" cy="34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36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461A4D-3F9A-746A-24CB-1D252F34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990039"/>
            <a:ext cx="7680960" cy="35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72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288E9B-A761-3ED6-5672-22FBFAFE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990039"/>
            <a:ext cx="7683500" cy="35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2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4" name="Picture 3" descr="A slice of pizza on a plate&#10;&#10;Description automatically generated">
            <a:extLst>
              <a:ext uri="{FF2B5EF4-FFF2-40B4-BE49-F238E27FC236}">
                <a16:creationId xmlns:a16="http://schemas.microsoft.com/office/drawing/2014/main" id="{CCDA83C0-50BB-CC76-8CF8-2EB49625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899081"/>
            <a:ext cx="7677912" cy="349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09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3" name="Picture 2" descr="A close-up of a donut&#10;&#10;Description automatically generated">
            <a:extLst>
              <a:ext uri="{FF2B5EF4-FFF2-40B4-BE49-F238E27FC236}">
                <a16:creationId xmlns:a16="http://schemas.microsoft.com/office/drawing/2014/main" id="{DAFB356E-4894-1A98-9F11-22D2FF24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990039"/>
            <a:ext cx="7680960" cy="34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6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2985541" y="417339"/>
            <a:ext cx="455623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Webapp Screenshots</a:t>
            </a:r>
            <a:endParaRPr dirty="0"/>
          </a:p>
        </p:txBody>
      </p:sp>
      <p:pic>
        <p:nvPicPr>
          <p:cNvPr id="4" name="Picture 3" descr="A close-up of a donut&#10;&#10;Description automatically generated">
            <a:extLst>
              <a:ext uri="{FF2B5EF4-FFF2-40B4-BE49-F238E27FC236}">
                <a16:creationId xmlns:a16="http://schemas.microsoft.com/office/drawing/2014/main" id="{950774E6-C90C-1B05-F4C8-9D6CF6FE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0" y="990039"/>
            <a:ext cx="7638051" cy="34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88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2504249" y="1277138"/>
            <a:ext cx="46512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Introduction</a:t>
            </a:r>
            <a:endParaRPr sz="5400" dirty="0"/>
          </a:p>
        </p:txBody>
      </p:sp>
      <p:sp>
        <p:nvSpPr>
          <p:cNvPr id="452" name="Google Shape;452;p41"/>
          <p:cNvSpPr txBox="1">
            <a:spLocks noGrp="1"/>
          </p:cNvSpPr>
          <p:nvPr>
            <p:ph type="subTitle" idx="1"/>
          </p:nvPr>
        </p:nvSpPr>
        <p:spPr>
          <a:xfrm>
            <a:off x="2362858" y="2671134"/>
            <a:ext cx="5340136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15000"/>
              </a:lnSpc>
              <a:buClr>
                <a:srgbClr val="000000"/>
              </a:buClr>
              <a:buSzTx/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KitchenSync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is a comprehensive platform designed to make meal planning and pantry management a simple part of your daily routine. It's not just another tool for organizing the kitchen. Whether you're a working professional with a hectic schedule or a parent balancing the obligations of family life,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KitchenSync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 is here to make your kitchen experience more efficient.</a:t>
            </a:r>
          </a:p>
        </p:txBody>
      </p:sp>
      <p:sp>
        <p:nvSpPr>
          <p:cNvPr id="453" name="Google Shape;453;p41"/>
          <p:cNvSpPr/>
          <p:nvPr/>
        </p:nvSpPr>
        <p:spPr>
          <a:xfrm flipH="1">
            <a:off x="-2726815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04845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51768" y="965033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999989" flipH="1">
            <a:off x="292755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2400" y="983800"/>
            <a:ext cx="1146700" cy="3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2716" y="371540"/>
            <a:ext cx="1414266" cy="9036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17529" y="315510"/>
            <a:ext cx="10246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6EFEB"/>
              </a:buClr>
              <a:buSzPts val="6000"/>
            </a:pPr>
            <a:r>
              <a:rPr lang="en" sz="6000" dirty="0">
                <a:solidFill>
                  <a:srgbClr val="FEE0C4"/>
                </a:solidFill>
                <a:latin typeface="Averia Serif Libre"/>
                <a:sym typeface="Averia Serif Libre"/>
              </a:rPr>
              <a:t>02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9"/>
          <p:cNvSpPr txBox="1">
            <a:spLocks noGrp="1"/>
          </p:cNvSpPr>
          <p:nvPr>
            <p:ph type="title"/>
          </p:nvPr>
        </p:nvSpPr>
        <p:spPr>
          <a:xfrm>
            <a:off x="556528" y="3904133"/>
            <a:ext cx="77040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800" dirty="0">
                <a:solidFill>
                  <a:srgbClr val="D20000"/>
                </a:solidFill>
              </a:rPr>
              <a:t>GITHUB: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https://github.com/htmw/2024S-neon-nomads</a:t>
            </a:r>
            <a:endParaRPr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28" name="Google Shape;628;p49"/>
          <p:cNvSpPr/>
          <p:nvPr/>
        </p:nvSpPr>
        <p:spPr>
          <a:xfrm rot="-5400000">
            <a:off x="6635450" y="228343"/>
            <a:ext cx="3577100" cy="2377225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9" name="Google Shape;6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15" y="401356"/>
            <a:ext cx="557000" cy="13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148" flipH="1">
            <a:off x="822956" y="79232"/>
            <a:ext cx="364095" cy="46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62926">
            <a:off x="8024748" y="-286126"/>
            <a:ext cx="812053" cy="11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68240">
            <a:off x="8322104" y="4299089"/>
            <a:ext cx="481442" cy="60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78763">
            <a:off x="8537324" y="2043837"/>
            <a:ext cx="408550" cy="18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470775" y="2080702"/>
            <a:ext cx="1114601" cy="250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6"/>
          <p:cNvPicPr>
            <a:picLocks noGrp="1" noChangeAspect="1"/>
          </p:cNvPicPr>
          <p:nvPr>
            <p:ph type="pic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1820926" y="678661"/>
            <a:ext cx="5573486" cy="3179374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1F417C-FB65-BF0F-19BD-11BC7EFEF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28602">
            <a:off x="686172" y="540628"/>
            <a:ext cx="1221230" cy="8670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020D28-DF16-CA33-5FE1-809D1C73FDD3}"/>
              </a:ext>
            </a:extLst>
          </p:cNvPr>
          <p:cNvSpPr/>
          <p:nvPr/>
        </p:nvSpPr>
        <p:spPr>
          <a:xfrm rot="19716840">
            <a:off x="1057400" y="740609"/>
            <a:ext cx="57579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22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0"/>
          <p:cNvSpPr txBox="1">
            <a:spLocks noGrp="1"/>
          </p:cNvSpPr>
          <p:nvPr>
            <p:ph type="title"/>
          </p:nvPr>
        </p:nvSpPr>
        <p:spPr>
          <a:xfrm>
            <a:off x="1641177" y="406976"/>
            <a:ext cx="5861645" cy="1037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0" dirty="0"/>
              <a:t>Live App Demo</a:t>
            </a:r>
            <a:endParaRPr sz="6000" dirty="0"/>
          </a:p>
        </p:txBody>
      </p:sp>
      <p:pic>
        <p:nvPicPr>
          <p:cNvPr id="1106" name="Google Shape;110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-109363" y="-14624"/>
            <a:ext cx="1100061" cy="16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581043">
            <a:off x="-527440" y="1696316"/>
            <a:ext cx="1522000" cy="11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511708" y="2931850"/>
            <a:ext cx="3632282" cy="19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446186" y="2848525"/>
            <a:ext cx="1522000" cy="17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371296" y="2376200"/>
            <a:ext cx="580451" cy="10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DCF4C-BB51-31E3-2354-B85871150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28602">
            <a:off x="828633" y="331304"/>
            <a:ext cx="1221230" cy="8670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43D77F-669C-D105-806E-E2166AB5DCEF}"/>
              </a:ext>
            </a:extLst>
          </p:cNvPr>
          <p:cNvSpPr/>
          <p:nvPr/>
        </p:nvSpPr>
        <p:spPr>
          <a:xfrm rot="19716840">
            <a:off x="1177811" y="535972"/>
            <a:ext cx="5741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23</a:t>
            </a:r>
          </a:p>
        </p:txBody>
      </p:sp>
      <p:pic>
        <p:nvPicPr>
          <p:cNvPr id="3" name="WhatsApp Video 2024-04-09 at 20.04.47">
            <a:hlinkClick r:id="" action="ppaction://media"/>
            <a:extLst>
              <a:ext uri="{FF2B5EF4-FFF2-40B4-BE49-F238E27FC236}">
                <a16:creationId xmlns:a16="http://schemas.microsoft.com/office/drawing/2014/main" id="{0D4C6641-87B6-8A78-7C68-E1A24E4705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23665" y="1310001"/>
            <a:ext cx="6009662" cy="3380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0"/>
          <p:cNvSpPr txBox="1">
            <a:spLocks noGrp="1"/>
          </p:cNvSpPr>
          <p:nvPr>
            <p:ph type="title"/>
          </p:nvPr>
        </p:nvSpPr>
        <p:spPr>
          <a:xfrm>
            <a:off x="1743115" y="1684879"/>
            <a:ext cx="4893367" cy="1037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0" dirty="0"/>
              <a:t>Bon Appétit!</a:t>
            </a:r>
            <a:endParaRPr sz="6000" dirty="0"/>
          </a:p>
        </p:txBody>
      </p:sp>
      <p:pic>
        <p:nvPicPr>
          <p:cNvPr id="1104" name="Google Shape;11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598" y="2626188"/>
            <a:ext cx="2122802" cy="25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877" y="3020775"/>
            <a:ext cx="1061825" cy="8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3315231" y="2919076"/>
            <a:ext cx="1100061" cy="16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44028">
            <a:off x="3977437" y="3181784"/>
            <a:ext cx="1522000" cy="11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511708" y="2931850"/>
            <a:ext cx="3632282" cy="19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446186" y="2848525"/>
            <a:ext cx="1522000" cy="17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371296" y="2376200"/>
            <a:ext cx="580451" cy="10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254011" y="563773"/>
            <a:ext cx="3871573" cy="1400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500" dirty="0">
                <a:solidFill>
                  <a:srgbClr val="CB2127"/>
                </a:solidFill>
                <a:latin typeface="Averia Serif Libre"/>
                <a:sym typeface="Averia Serif Libre"/>
              </a:rPr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2209947" y="983800"/>
            <a:ext cx="4437571" cy="553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Project Description</a:t>
            </a:r>
            <a:endParaRPr sz="2800" dirty="0"/>
          </a:p>
        </p:txBody>
      </p:sp>
      <p:sp>
        <p:nvSpPr>
          <p:cNvPr id="453" name="Google Shape;453;p41"/>
          <p:cNvSpPr/>
          <p:nvPr/>
        </p:nvSpPr>
        <p:spPr>
          <a:xfrm flipH="1">
            <a:off x="-2726815" y="2168516"/>
            <a:ext cx="6764116" cy="4495212"/>
          </a:xfrm>
          <a:custGeom>
            <a:avLst/>
            <a:gdLst/>
            <a:ahLst/>
            <a:cxnLst/>
            <a:rect l="l" t="t" r="r" b="b"/>
            <a:pathLst>
              <a:path w="176909" h="117568" extrusionOk="0">
                <a:moveTo>
                  <a:pt x="149056" y="0"/>
                </a:moveTo>
                <a:cubicBezTo>
                  <a:pt x="129872" y="1286"/>
                  <a:pt x="120692" y="21475"/>
                  <a:pt x="113143" y="36605"/>
                </a:cubicBezTo>
                <a:cubicBezTo>
                  <a:pt x="108974" y="52575"/>
                  <a:pt x="93745" y="63238"/>
                  <a:pt x="77824" y="65545"/>
                </a:cubicBezTo>
                <a:cubicBezTo>
                  <a:pt x="75544" y="65861"/>
                  <a:pt x="73268" y="65992"/>
                  <a:pt x="70994" y="65992"/>
                </a:cubicBezTo>
                <a:cubicBezTo>
                  <a:pt x="59891" y="65992"/>
                  <a:pt x="48851" y="62867"/>
                  <a:pt x="37738" y="62867"/>
                </a:cubicBezTo>
                <a:cubicBezTo>
                  <a:pt x="35567" y="62867"/>
                  <a:pt x="33393" y="62986"/>
                  <a:pt x="31216" y="63271"/>
                </a:cubicBezTo>
                <a:cubicBezTo>
                  <a:pt x="14075" y="64804"/>
                  <a:pt x="0" y="81433"/>
                  <a:pt x="10697" y="97651"/>
                </a:cubicBezTo>
                <a:cubicBezTo>
                  <a:pt x="21574" y="114230"/>
                  <a:pt x="43593" y="114197"/>
                  <a:pt x="61294" y="116307"/>
                </a:cubicBezTo>
                <a:cubicBezTo>
                  <a:pt x="67565" y="117131"/>
                  <a:pt x="74085" y="117568"/>
                  <a:pt x="80685" y="117568"/>
                </a:cubicBezTo>
                <a:cubicBezTo>
                  <a:pt x="120172" y="117568"/>
                  <a:pt x="162555" y="101925"/>
                  <a:pt x="172031" y="59859"/>
                </a:cubicBezTo>
                <a:cubicBezTo>
                  <a:pt x="176909" y="40445"/>
                  <a:pt x="173843" y="3214"/>
                  <a:pt x="149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04845" y="3004050"/>
            <a:ext cx="3418375" cy="2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51768" y="965033"/>
            <a:ext cx="1397926" cy="31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999989" flipH="1">
            <a:off x="2927552" y="4183716"/>
            <a:ext cx="474806" cy="60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2400" y="983800"/>
            <a:ext cx="1146700" cy="32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2716" y="371541"/>
            <a:ext cx="1063537" cy="679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440DB-B5E6-AC6B-55D5-A959EDD29A68}"/>
              </a:ext>
            </a:extLst>
          </p:cNvPr>
          <p:cNvSpPr txBox="1"/>
          <p:nvPr/>
        </p:nvSpPr>
        <p:spPr>
          <a:xfrm>
            <a:off x="1582171" y="1537049"/>
            <a:ext cx="56931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KitchenSync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 streamlines your pantry management and meal planning seamlessly.</a:t>
            </a:r>
          </a:p>
          <a:p>
            <a:endParaRPr lang="en-US" sz="1200" b="1" dirty="0">
              <a:solidFill>
                <a:schemeClr val="accent1">
                  <a:lumMod val="50000"/>
                </a:schemeClr>
              </a:solidFill>
              <a:latin typeface="Baloo 2" panose="03080502040302020200" pitchFamily="66" charset="77"/>
              <a:ea typeface="Lato" panose="020F0502020204030203" pitchFamily="34" charset="0"/>
              <a:cs typeface="Baloo 2" panose="03080502040302020200" pitchFamily="66" charset="77"/>
            </a:endParaRP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For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those with active lifestyles and families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who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 find it challenging to keep up with their pantry inventory and curb food disposal,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the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KitchenSync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Baloo 2" panose="03080502040302020200" pitchFamily="66" charset="77"/>
              <a:ea typeface="Lato" panose="020F0502020204030203" pitchFamily="34" charset="0"/>
              <a:cs typeface="Baloo 2" panose="03080502040302020200" pitchFamily="66" charset="77"/>
            </a:endParaRP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is a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sophisticated kitchen assistance platform,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that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 enhances the management of your pantry and offers recipe options that fit your available ingredients, organizes meal plans, and reminds you of the shelf life of your food items, </a:t>
            </a:r>
          </a:p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unlike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 conventional inventory systems and static shopping list apps</a:t>
            </a:r>
          </a:p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Baloo 2" panose="03080502040302020200" pitchFamily="66" charset="77"/>
                <a:ea typeface="Lato" panose="020F0502020204030203" pitchFamily="34" charset="0"/>
                <a:cs typeface="Baloo 2" panose="03080502040302020200" pitchFamily="66" charset="77"/>
              </a:rPr>
              <a:t>our application intelligently adapts to your dietary preferences and schedule, guaranteeing the optimal use of your groceries and simplifying the meal preparation process.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D0C0A-1B04-21A7-B967-23BDD3FD951B}"/>
              </a:ext>
            </a:extLst>
          </p:cNvPr>
          <p:cNvSpPr/>
          <p:nvPr/>
        </p:nvSpPr>
        <p:spPr>
          <a:xfrm>
            <a:off x="4352959" y="415901"/>
            <a:ext cx="6030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03</a:t>
            </a:r>
          </a:p>
          <a:p>
            <a:pPr lvl="0" algn="ctr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4534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8"/>
          <p:cNvSpPr txBox="1">
            <a:spLocks noGrp="1"/>
          </p:cNvSpPr>
          <p:nvPr>
            <p:ph type="title"/>
          </p:nvPr>
        </p:nvSpPr>
        <p:spPr>
          <a:xfrm>
            <a:off x="537500" y="292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 &amp; Roles</a:t>
            </a:r>
            <a:endParaRPr dirty="0"/>
          </a:p>
        </p:txBody>
      </p:sp>
      <p:sp>
        <p:nvSpPr>
          <p:cNvPr id="893" name="Google Shape;893;p58"/>
          <p:cNvSpPr txBox="1"/>
          <p:nvPr/>
        </p:nvSpPr>
        <p:spPr>
          <a:xfrm flipH="1">
            <a:off x="4534252" y="4290298"/>
            <a:ext cx="1892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Backend Developer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96" name="Google Shape;896;p58"/>
          <p:cNvSpPr txBox="1"/>
          <p:nvPr/>
        </p:nvSpPr>
        <p:spPr>
          <a:xfrm flipH="1">
            <a:off x="692439" y="3497314"/>
            <a:ext cx="1894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Hemanvitha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Mylapalli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897" name="Google Shape;897;p58"/>
          <p:cNvSpPr txBox="1"/>
          <p:nvPr/>
        </p:nvSpPr>
        <p:spPr>
          <a:xfrm flipH="1">
            <a:off x="727936" y="3896615"/>
            <a:ext cx="1894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Frontend Developer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Team Leader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98" name="Google Shape;898;p58"/>
          <p:cNvSpPr txBox="1"/>
          <p:nvPr/>
        </p:nvSpPr>
        <p:spPr>
          <a:xfrm flipH="1">
            <a:off x="2527098" y="3487892"/>
            <a:ext cx="1894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Shashank Akavaram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899" name="Google Shape;899;p58"/>
          <p:cNvSpPr txBox="1"/>
          <p:nvPr/>
        </p:nvSpPr>
        <p:spPr>
          <a:xfrm flipH="1">
            <a:off x="2631094" y="3896615"/>
            <a:ext cx="1894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Frontend Developer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Scrum Master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57" y="891908"/>
            <a:ext cx="1716957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242" y="910196"/>
            <a:ext cx="1738304" cy="2359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67127">
            <a:off x="881260" y="138564"/>
            <a:ext cx="1101359" cy="6372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713408">
            <a:off x="1144152" y="193041"/>
            <a:ext cx="6206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04</a:t>
            </a:r>
          </a:p>
          <a:p>
            <a:pPr lvl="0" algn="ctr"/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8448A-1E13-422D-7442-D1FDB0B23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074" y="910196"/>
            <a:ext cx="1789959" cy="2373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21A962-60FD-A788-7351-5CE020445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464" y="938656"/>
            <a:ext cx="1527467" cy="2344877"/>
          </a:xfrm>
          <a:prstGeom prst="rect">
            <a:avLst/>
          </a:prstGeom>
        </p:spPr>
      </p:pic>
      <p:sp>
        <p:nvSpPr>
          <p:cNvPr id="10" name="Google Shape;897;p58">
            <a:extLst>
              <a:ext uri="{FF2B5EF4-FFF2-40B4-BE49-F238E27FC236}">
                <a16:creationId xmlns:a16="http://schemas.microsoft.com/office/drawing/2014/main" id="{31FB0B10-DECB-BFAD-1F66-0B731A2FCB0B}"/>
              </a:ext>
            </a:extLst>
          </p:cNvPr>
          <p:cNvSpPr txBox="1"/>
          <p:nvPr/>
        </p:nvSpPr>
        <p:spPr>
          <a:xfrm flipH="1">
            <a:off x="6485070" y="4021491"/>
            <a:ext cx="1894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Devops Engineer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1" name="Google Shape;894;p58">
            <a:extLst>
              <a:ext uri="{FF2B5EF4-FFF2-40B4-BE49-F238E27FC236}">
                <a16:creationId xmlns:a16="http://schemas.microsoft.com/office/drawing/2014/main" id="{6B131BB9-6C2F-EC30-CFAC-19F41174BE6F}"/>
              </a:ext>
            </a:extLst>
          </p:cNvPr>
          <p:cNvSpPr txBox="1"/>
          <p:nvPr/>
        </p:nvSpPr>
        <p:spPr>
          <a:xfrm flipH="1">
            <a:off x="4305252" y="3798230"/>
            <a:ext cx="2393602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Yuga Kapil Krishna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Maytheramatla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12" name="Google Shape;896;p58">
            <a:extLst>
              <a:ext uri="{FF2B5EF4-FFF2-40B4-BE49-F238E27FC236}">
                <a16:creationId xmlns:a16="http://schemas.microsoft.com/office/drawing/2014/main" id="{B8989E76-87C2-DB3C-B873-21C6080A966E}"/>
              </a:ext>
            </a:extLst>
          </p:cNvPr>
          <p:cNvSpPr txBox="1"/>
          <p:nvPr/>
        </p:nvSpPr>
        <p:spPr>
          <a:xfrm flipH="1">
            <a:off x="6478512" y="3497314"/>
            <a:ext cx="1894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Neha Srinivasaiah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8"/>
          <p:cNvSpPr txBox="1">
            <a:spLocks noGrp="1"/>
          </p:cNvSpPr>
          <p:nvPr>
            <p:ph type="title"/>
          </p:nvPr>
        </p:nvSpPr>
        <p:spPr>
          <a:xfrm>
            <a:off x="537500" y="292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 &amp; Roles</a:t>
            </a:r>
            <a:endParaRPr dirty="0"/>
          </a:p>
        </p:txBody>
      </p:sp>
      <p:sp>
        <p:nvSpPr>
          <p:cNvPr id="892" name="Google Shape;892;p58"/>
          <p:cNvSpPr txBox="1"/>
          <p:nvPr/>
        </p:nvSpPr>
        <p:spPr>
          <a:xfrm flipH="1">
            <a:off x="91629" y="3449344"/>
            <a:ext cx="322828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Sasank</a:t>
            </a:r>
            <a:r>
              <a:rPr lang="en-US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Nannapaneni</a:t>
            </a:r>
            <a:endParaRPr lang="en-US"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893" name="Google Shape;893;p58"/>
          <p:cNvSpPr txBox="1"/>
          <p:nvPr/>
        </p:nvSpPr>
        <p:spPr>
          <a:xfrm flipH="1">
            <a:off x="765658" y="3895263"/>
            <a:ext cx="1892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Software Developer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95" name="Google Shape;895;p58"/>
          <p:cNvSpPr txBox="1"/>
          <p:nvPr/>
        </p:nvSpPr>
        <p:spPr>
          <a:xfrm flipH="1">
            <a:off x="2543771" y="3907496"/>
            <a:ext cx="1892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Backend Developer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98" name="Google Shape;898;p58"/>
          <p:cNvSpPr txBox="1"/>
          <p:nvPr/>
        </p:nvSpPr>
        <p:spPr>
          <a:xfrm flipH="1">
            <a:off x="6169637" y="3464413"/>
            <a:ext cx="1894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Sujitha Chethireddy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899" name="Google Shape;899;p58"/>
          <p:cNvSpPr txBox="1"/>
          <p:nvPr/>
        </p:nvSpPr>
        <p:spPr>
          <a:xfrm flipH="1">
            <a:off x="6113417" y="3889069"/>
            <a:ext cx="1894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Software Test Engineer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7" y="875236"/>
            <a:ext cx="1672743" cy="23763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224" y="906698"/>
            <a:ext cx="1688129" cy="23763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E3EDA9-B12D-C8DC-2305-FD838D3E4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518" y="889198"/>
            <a:ext cx="1645920" cy="2362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7C497-17FB-1398-8120-0567EE22EB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1043"/>
          <a:stretch/>
        </p:blipFill>
        <p:spPr>
          <a:xfrm>
            <a:off x="4499237" y="920402"/>
            <a:ext cx="1652931" cy="2362376"/>
          </a:xfrm>
          <a:prstGeom prst="rect">
            <a:avLst/>
          </a:prstGeom>
        </p:spPr>
      </p:pic>
      <p:sp>
        <p:nvSpPr>
          <p:cNvPr id="4" name="Google Shape;895;p58">
            <a:extLst>
              <a:ext uri="{FF2B5EF4-FFF2-40B4-BE49-F238E27FC236}">
                <a16:creationId xmlns:a16="http://schemas.microsoft.com/office/drawing/2014/main" id="{59A1736D-57CA-E105-4F9F-30C8297974F5}"/>
              </a:ext>
            </a:extLst>
          </p:cNvPr>
          <p:cNvSpPr txBox="1"/>
          <p:nvPr/>
        </p:nvSpPr>
        <p:spPr>
          <a:xfrm flipH="1">
            <a:off x="4471950" y="3973611"/>
            <a:ext cx="1892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Software Developer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5" name="Google Shape;894;p58">
            <a:extLst>
              <a:ext uri="{FF2B5EF4-FFF2-40B4-BE49-F238E27FC236}">
                <a16:creationId xmlns:a16="http://schemas.microsoft.com/office/drawing/2014/main" id="{6A062FD2-2FD0-FC1C-155C-A87FCAB9DAE8}"/>
              </a:ext>
            </a:extLst>
          </p:cNvPr>
          <p:cNvSpPr txBox="1"/>
          <p:nvPr/>
        </p:nvSpPr>
        <p:spPr>
          <a:xfrm flipH="1">
            <a:off x="4374763" y="3464413"/>
            <a:ext cx="1892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Aditya Gadhave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  <p:sp>
        <p:nvSpPr>
          <p:cNvPr id="8" name="Google Shape;892;p58">
            <a:extLst>
              <a:ext uri="{FF2B5EF4-FFF2-40B4-BE49-F238E27FC236}">
                <a16:creationId xmlns:a16="http://schemas.microsoft.com/office/drawing/2014/main" id="{F21B905E-C9E9-C806-DE36-5C9B862ED6B6}"/>
              </a:ext>
            </a:extLst>
          </p:cNvPr>
          <p:cNvSpPr txBox="1"/>
          <p:nvPr/>
        </p:nvSpPr>
        <p:spPr>
          <a:xfrm flipH="1">
            <a:off x="2675024" y="3321307"/>
            <a:ext cx="1754202" cy="66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Bala</a:t>
            </a:r>
            <a:r>
              <a:rPr lang="en-US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 </a:t>
            </a:r>
            <a:r>
              <a:rPr lang="en-US" sz="2000" dirty="0" err="1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Sahithi</a:t>
            </a:r>
            <a:r>
              <a:rPr lang="en-US" sz="2000" dirty="0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accent3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Kamana</a:t>
            </a:r>
            <a:endParaRPr sz="2000" dirty="0">
              <a:solidFill>
                <a:schemeClr val="accent3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</p:spTree>
    <p:extLst>
      <p:ext uri="{BB962C8B-B14F-4D97-AF65-F5344CB8AC3E}">
        <p14:creationId xmlns:p14="http://schemas.microsoft.com/office/powerpoint/2010/main" val="179501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/>
          <p:nvPr/>
        </p:nvSpPr>
        <p:spPr>
          <a:xfrm>
            <a:off x="6437986" y="149301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The specific roles and responsibilities of each member may vary as the project progresses.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23" name="Google Shape;923;p60"/>
          <p:cNvSpPr txBox="1"/>
          <p:nvPr/>
        </p:nvSpPr>
        <p:spPr>
          <a:xfrm>
            <a:off x="719914" y="1171793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The goal of our Teamwork Agreement is to establish expectations for behavior in an attempt to foster collaboration and productivity.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24" name="Google Shape;924;p60"/>
          <p:cNvSpPr txBox="1"/>
          <p:nvPr/>
        </p:nvSpPr>
        <p:spPr>
          <a:xfrm>
            <a:off x="719914" y="30268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Agendas are distributed beforehand by WhatsApp or email. </a:t>
            </a:r>
            <a:endParaRPr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26" name="Google Shape;926;p60"/>
          <p:cNvSpPr txBox="1"/>
          <p:nvPr/>
        </p:nvSpPr>
        <p:spPr>
          <a:xfrm>
            <a:off x="6437986" y="2674351"/>
            <a:ext cx="218306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One meeting per week is scheduled for Saturdays, and daily meetings are held for Scrum.  Important decisions will be made collectively, documented, and shared with all participants.</a:t>
            </a:r>
            <a:endParaRPr lang="en-US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928" name="Google Shape;928;p60"/>
          <p:cNvCxnSpPr/>
          <p:nvPr/>
        </p:nvCxnSpPr>
        <p:spPr>
          <a:xfrm>
            <a:off x="2706014" y="2083825"/>
            <a:ext cx="575400" cy="549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29" name="Google Shape;929;p60"/>
          <p:cNvCxnSpPr/>
          <p:nvPr/>
        </p:nvCxnSpPr>
        <p:spPr>
          <a:xfrm>
            <a:off x="2705914" y="3288075"/>
            <a:ext cx="655200" cy="351000"/>
          </a:xfrm>
          <a:prstGeom prst="bentConnector3">
            <a:avLst>
              <a:gd name="adj1" fmla="val 4440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30" name="Google Shape;930;p60"/>
          <p:cNvCxnSpPr/>
          <p:nvPr/>
        </p:nvCxnSpPr>
        <p:spPr>
          <a:xfrm rot="10800000">
            <a:off x="5319886" y="2988375"/>
            <a:ext cx="1118100" cy="299700"/>
          </a:xfrm>
          <a:prstGeom prst="bentConnector3">
            <a:avLst>
              <a:gd name="adj1" fmla="val 2526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31" name="Google Shape;931;p60"/>
          <p:cNvSpPr txBox="1">
            <a:spLocks noGrp="1"/>
          </p:cNvSpPr>
          <p:nvPr>
            <p:ph type="title"/>
          </p:nvPr>
        </p:nvSpPr>
        <p:spPr>
          <a:xfrm>
            <a:off x="846302" y="333951"/>
            <a:ext cx="7704000" cy="847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Teamwork Aggrement </a:t>
            </a:r>
            <a:endParaRPr sz="4800" dirty="0"/>
          </a:p>
        </p:txBody>
      </p:sp>
      <p:pic>
        <p:nvPicPr>
          <p:cNvPr id="932" name="Google Shape;9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14" y="1796711"/>
            <a:ext cx="2870348" cy="2982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p60"/>
          <p:cNvCxnSpPr/>
          <p:nvPr/>
        </p:nvCxnSpPr>
        <p:spPr>
          <a:xfrm flipH="1">
            <a:off x="5055886" y="2083825"/>
            <a:ext cx="1382100" cy="140400"/>
          </a:xfrm>
          <a:prstGeom prst="bentConnector3">
            <a:avLst>
              <a:gd name="adj1" fmla="val 2043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934" name="Google Shape;93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8299" y="1575076"/>
            <a:ext cx="1114601" cy="250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8" y="311707"/>
            <a:ext cx="1219306" cy="8657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5325" y="467561"/>
            <a:ext cx="6158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CB2127"/>
              </a:buClr>
              <a:buSzPts val="3000"/>
            </a:pPr>
            <a:r>
              <a:rPr lang="en" sz="3000" dirty="0">
                <a:solidFill>
                  <a:srgbClr val="FEE0C4"/>
                </a:solidFill>
                <a:latin typeface="Averia Serif Libre"/>
                <a:sym typeface="Averia Serif Libre"/>
              </a:rPr>
              <a:t>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appy Culinarians Day! by Slidesgo">
  <a:themeElements>
    <a:clrScheme name="Simple Light">
      <a:dk1>
        <a:srgbClr val="51271D"/>
      </a:dk1>
      <a:lt1>
        <a:srgbClr val="F6EFEB"/>
      </a:lt1>
      <a:dk2>
        <a:srgbClr val="FEE0C4"/>
      </a:dk2>
      <a:lt2>
        <a:srgbClr val="E44C40"/>
      </a:lt2>
      <a:accent1>
        <a:srgbClr val="CB2127"/>
      </a:accent1>
      <a:accent2>
        <a:srgbClr val="F8A41C"/>
      </a:accent2>
      <a:accent3>
        <a:srgbClr val="CC6600"/>
      </a:accent3>
      <a:accent4>
        <a:srgbClr val="ABB94B"/>
      </a:accent4>
      <a:accent5>
        <a:srgbClr val="7B8B41"/>
      </a:accent5>
      <a:accent6>
        <a:srgbClr val="BF8E73"/>
      </a:accent6>
      <a:hlink>
        <a:srgbClr val="5127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appy Culinarians Day! by Slidesgo">
  <a:themeElements>
    <a:clrScheme name="Simple Light">
      <a:dk1>
        <a:srgbClr val="51271D"/>
      </a:dk1>
      <a:lt1>
        <a:srgbClr val="F6EFEB"/>
      </a:lt1>
      <a:dk2>
        <a:srgbClr val="FEE0C4"/>
      </a:dk2>
      <a:lt2>
        <a:srgbClr val="E44C40"/>
      </a:lt2>
      <a:accent1>
        <a:srgbClr val="CB2127"/>
      </a:accent1>
      <a:accent2>
        <a:srgbClr val="F8A41C"/>
      </a:accent2>
      <a:accent3>
        <a:srgbClr val="CC6600"/>
      </a:accent3>
      <a:accent4>
        <a:srgbClr val="ABB94B"/>
      </a:accent4>
      <a:accent5>
        <a:srgbClr val="7B8B41"/>
      </a:accent5>
      <a:accent6>
        <a:srgbClr val="BF8E73"/>
      </a:accent6>
      <a:hlink>
        <a:srgbClr val="5127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2638</TotalTime>
  <Words>3592</Words>
  <Application>Microsoft Macintosh PowerPoint</Application>
  <PresentationFormat>On-screen Show (16:9)</PresentationFormat>
  <Paragraphs>672</Paragraphs>
  <Slides>52</Slides>
  <Notes>45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Nunito Light</vt:lpstr>
      <vt:lpstr>Averia Serif Libre</vt:lpstr>
      <vt:lpstr>Lato</vt:lpstr>
      <vt:lpstr>Anaheim</vt:lpstr>
      <vt:lpstr>Baloo 2</vt:lpstr>
      <vt:lpstr>Aptos Narrow</vt:lpstr>
      <vt:lpstr>Happy Culinarians Day! by Slidesgo</vt:lpstr>
      <vt:lpstr>1_Happy Culinarians Day! by Slidesgo</vt:lpstr>
      <vt:lpstr>KitchenSync</vt:lpstr>
      <vt:lpstr>Agenda</vt:lpstr>
      <vt:lpstr>Agenda</vt:lpstr>
      <vt:lpstr>Improvements from Last Feed Back</vt:lpstr>
      <vt:lpstr>Introduction</vt:lpstr>
      <vt:lpstr>Project Description</vt:lpstr>
      <vt:lpstr>Team Members &amp; Roles</vt:lpstr>
      <vt:lpstr>Team Members &amp; Roles</vt:lpstr>
      <vt:lpstr>Teamwork Aggrement </vt:lpstr>
      <vt:lpstr>Personas</vt:lpstr>
      <vt:lpstr>Persona 1</vt:lpstr>
      <vt:lpstr>Persona 2</vt:lpstr>
      <vt:lpstr>Persona 3</vt:lpstr>
      <vt:lpstr>Persona 4</vt:lpstr>
      <vt:lpstr>MVP(Minimal Viable Product)</vt:lpstr>
      <vt:lpstr>Technologies and Languages</vt:lpstr>
      <vt:lpstr>Technologies and Languages</vt:lpstr>
      <vt:lpstr>Algorithms and Libraries</vt:lpstr>
      <vt:lpstr>Algorithms and Libraries</vt:lpstr>
      <vt:lpstr>Algorithms and Libraries</vt:lpstr>
      <vt:lpstr>Diagrams</vt:lpstr>
      <vt:lpstr>Architecture Diagram</vt:lpstr>
      <vt:lpstr>Context Diagram</vt:lpstr>
      <vt:lpstr>PowerPoint Presentation</vt:lpstr>
      <vt:lpstr>PowerPoint Presentation</vt:lpstr>
      <vt:lpstr>PowerPoint Presentation</vt:lpstr>
      <vt:lpstr>Class Diagram</vt:lpstr>
      <vt:lpstr>  Sprint 2 Recap </vt:lpstr>
      <vt:lpstr>         Product Backlog</vt:lpstr>
      <vt:lpstr>         Product Backlog</vt:lpstr>
      <vt:lpstr>Sprint 3 User stories </vt:lpstr>
      <vt:lpstr>Sprint 3 User stories </vt:lpstr>
      <vt:lpstr>Acceptance Criteria</vt:lpstr>
      <vt:lpstr>  Sprint 3 Backlog</vt:lpstr>
      <vt:lpstr>Test Cases</vt:lpstr>
      <vt:lpstr>Stories Completed</vt:lpstr>
      <vt:lpstr>Stories Not Completed</vt:lpstr>
      <vt:lpstr>Team Velocity and Committed Ratio</vt:lpstr>
      <vt:lpstr>BurnDown Chart – Sprint 2</vt:lpstr>
      <vt:lpstr>PowerPoint Presentation</vt:lpstr>
      <vt:lpstr>Retrospective – Sprint 2</vt:lpstr>
      <vt:lpstr>Retrospective – Sprint 3</vt:lpstr>
      <vt:lpstr>Webapp Screenshots</vt:lpstr>
      <vt:lpstr>Webapp Screenshots</vt:lpstr>
      <vt:lpstr>Webapp Screenshots</vt:lpstr>
      <vt:lpstr>Webapp Screenshots</vt:lpstr>
      <vt:lpstr>Webapp Screenshots</vt:lpstr>
      <vt:lpstr>Webapp Screenshots</vt:lpstr>
      <vt:lpstr>Webapp Screenshots</vt:lpstr>
      <vt:lpstr>GITHUB:https://github.com/htmw/2024S-neon-nomads</vt:lpstr>
      <vt:lpstr>Live App Demo</vt:lpstr>
      <vt:lpstr>Bon Appétit!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KitchenSync</dc:title>
  <dc:creator>prabh</dc:creator>
  <cp:lastModifiedBy>Mylapalli, Ms. Hemanvitha</cp:lastModifiedBy>
  <cp:revision>106</cp:revision>
  <cp:lastPrinted>2024-04-10T21:55:44Z</cp:lastPrinted>
  <dcterms:modified xsi:type="dcterms:W3CDTF">2024-04-19T01:09:18Z</dcterms:modified>
</cp:coreProperties>
</file>